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1"/>
    <p:sldMasterId id="2147483706" r:id="rId2"/>
  </p:sldMasterIdLst>
  <p:notesMasterIdLst>
    <p:notesMasterId r:id="rId14"/>
  </p:notesMasterIdLst>
  <p:sldIdLst>
    <p:sldId id="256" r:id="rId3"/>
    <p:sldId id="269" r:id="rId4"/>
    <p:sldId id="283" r:id="rId5"/>
    <p:sldId id="266" r:id="rId6"/>
    <p:sldId id="258" r:id="rId7"/>
    <p:sldId id="277" r:id="rId8"/>
    <p:sldId id="278" r:id="rId9"/>
    <p:sldId id="279" r:id="rId10"/>
    <p:sldId id="280" r:id="rId11"/>
    <p:sldId id="281" r:id="rId12"/>
    <p:sldId id="260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D40B7BA-0519-0E4C-956E-0E23A73B72D7}">
          <p14:sldIdLst>
            <p14:sldId id="256"/>
            <p14:sldId id="269"/>
            <p14:sldId id="283"/>
            <p14:sldId id="266"/>
            <p14:sldId id="258"/>
          </p14:sldIdLst>
        </p14:section>
        <p14:section name="Design" id="{66162C66-8A51-3040-A954-C0C90A654C9A}">
          <p14:sldIdLst>
            <p14:sldId id="277"/>
            <p14:sldId id="278"/>
            <p14:sldId id="279"/>
            <p14:sldId id="280"/>
            <p14:sldId id="281"/>
            <p14:sldId id="2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3657" userDrawn="1">
          <p15:clr>
            <a:srgbClr val="A4A3A4"/>
          </p15:clr>
        </p15:guide>
        <p15:guide id="4" pos="7378" userDrawn="1">
          <p15:clr>
            <a:srgbClr val="A4A3A4"/>
          </p15:clr>
        </p15:guide>
        <p15:guide id="5" pos="302" userDrawn="1">
          <p15:clr>
            <a:srgbClr val="A4A3A4"/>
          </p15:clr>
        </p15:guide>
        <p15:guide id="6" pos="2389" userDrawn="1">
          <p15:clr>
            <a:srgbClr val="A4A3A4"/>
          </p15:clr>
        </p15:guide>
        <p15:guide id="7" pos="5269" userDrawn="1">
          <p15:clr>
            <a:srgbClr val="A4A3A4"/>
          </p15:clr>
        </p15:guide>
        <p15:guide id="8" pos="1822" userDrawn="1">
          <p15:clr>
            <a:srgbClr val="A4A3A4"/>
          </p15:clr>
        </p15:guide>
        <p15:guide id="9" pos="5858" userDrawn="1">
          <p15:clr>
            <a:srgbClr val="A4A3A4"/>
          </p15:clr>
        </p15:guide>
        <p15:guide id="10" orient="horz" pos="709" userDrawn="1">
          <p15:clr>
            <a:srgbClr val="A4A3A4"/>
          </p15:clr>
        </p15:guide>
        <p15:guide id="11" pos="43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88"/>
    <p:restoredTop sz="95365"/>
  </p:normalViewPr>
  <p:slideViewPr>
    <p:cSldViewPr snapToGrid="0" snapToObjects="1">
      <p:cViewPr varScale="1">
        <p:scale>
          <a:sx n="117" d="100"/>
          <a:sy n="117" d="100"/>
        </p:scale>
        <p:origin x="200" y="192"/>
      </p:cViewPr>
      <p:guideLst>
        <p:guide orient="horz" pos="2205"/>
        <p:guide pos="3840"/>
        <p:guide orient="horz" pos="3657"/>
        <p:guide pos="7378"/>
        <p:guide pos="302"/>
        <p:guide pos="2389"/>
        <p:guide pos="5269"/>
        <p:guide pos="1822"/>
        <p:guide pos="5858"/>
        <p:guide orient="horz" pos="709"/>
        <p:guide pos="43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svg"/><Relationship Id="rId1" Type="http://schemas.openxmlformats.org/officeDocument/2006/relationships/image" Target="../media/image11.png"/><Relationship Id="rId6" Type="http://schemas.openxmlformats.org/officeDocument/2006/relationships/image" Target="../media/image10.svg"/><Relationship Id="rId5" Type="http://schemas.openxmlformats.org/officeDocument/2006/relationships/image" Target="../media/image13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9E39E79-2E0A-417B-8D4F-1E1027AF9AC9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5B46D8CC-EB55-464C-B7D2-1F159CB0859D}">
      <dgm:prSet custT="1"/>
      <dgm:spPr>
        <a:xfrm>
          <a:off x="1270834" y="2170"/>
          <a:ext cx="4635346" cy="110028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lnSpc>
              <a:spcPct val="100000"/>
            </a:lnSpc>
          </a:pPr>
          <a:r>
            <a:rPr lang="en-US" sz="28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+mn-lt"/>
              <a:ea typeface="+mn-ea"/>
              <a:cs typeface="+mn-cs"/>
            </a:rPr>
            <a:t>Data Structure Overview</a:t>
          </a:r>
        </a:p>
      </dgm:t>
    </dgm:pt>
    <dgm:pt modelId="{D56F74B6-C599-4DF7-81CA-2C46E67AF28A}" type="parTrans" cxnId="{3899EAB6-41F6-4CF5-A2CB-69A1542103D4}">
      <dgm:prSet/>
      <dgm:spPr/>
      <dgm:t>
        <a:bodyPr/>
        <a:lstStyle/>
        <a:p>
          <a:endParaRPr lang="en-US" b="1">
            <a:latin typeface="+mn-lt"/>
          </a:endParaRPr>
        </a:p>
      </dgm:t>
    </dgm:pt>
    <dgm:pt modelId="{9E0236DC-4CA9-4C00-B709-17399504A691}" type="sibTrans" cxnId="{3899EAB6-41F6-4CF5-A2CB-69A1542103D4}">
      <dgm:prSet/>
      <dgm:spPr/>
      <dgm:t>
        <a:bodyPr/>
        <a:lstStyle/>
        <a:p>
          <a:endParaRPr lang="en-US" b="1">
            <a:latin typeface="+mn-lt"/>
          </a:endParaRPr>
        </a:p>
      </dgm:t>
    </dgm:pt>
    <dgm:pt modelId="{F3FCC393-417C-423C-9181-DD11DB565CDD}">
      <dgm:prSet custT="1"/>
      <dgm:spPr>
        <a:xfrm>
          <a:off x="1270834" y="1377533"/>
          <a:ext cx="4635346" cy="110028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lnSpc>
              <a:spcPct val="100000"/>
            </a:lnSpc>
          </a:pPr>
          <a:r>
            <a:rPr lang="en-US" sz="28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+mn-lt"/>
              <a:ea typeface="+mn-ea"/>
              <a:cs typeface="+mn-cs"/>
            </a:rPr>
            <a:t>Design Requirements</a:t>
          </a:r>
        </a:p>
      </dgm:t>
    </dgm:pt>
    <dgm:pt modelId="{C67AC2C0-8482-4883-B5CC-C9DDD9C2A68C}" type="parTrans" cxnId="{D52A4831-9AE3-4642-96F8-C328F6B53DFB}">
      <dgm:prSet/>
      <dgm:spPr/>
      <dgm:t>
        <a:bodyPr/>
        <a:lstStyle/>
        <a:p>
          <a:endParaRPr lang="en-US" b="1">
            <a:latin typeface="+mn-lt"/>
          </a:endParaRPr>
        </a:p>
      </dgm:t>
    </dgm:pt>
    <dgm:pt modelId="{7AF0F1A4-BECD-4655-84CF-B40469575BA6}" type="sibTrans" cxnId="{D52A4831-9AE3-4642-96F8-C328F6B53DFB}">
      <dgm:prSet/>
      <dgm:spPr/>
      <dgm:t>
        <a:bodyPr/>
        <a:lstStyle/>
        <a:p>
          <a:endParaRPr lang="en-US" b="1">
            <a:latin typeface="+mn-lt"/>
          </a:endParaRPr>
        </a:p>
      </dgm:t>
    </dgm:pt>
    <dgm:pt modelId="{3E0EBD5A-BFC4-4A1E-A5FE-F93AE6C67760}">
      <dgm:prSet custT="1"/>
      <dgm:spPr>
        <a:xfrm>
          <a:off x="1270834" y="2752895"/>
          <a:ext cx="4635346" cy="1100289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pPr>
            <a:lnSpc>
              <a:spcPct val="100000"/>
            </a:lnSpc>
          </a:pPr>
          <a:r>
            <a:rPr lang="en-US" sz="2800" b="1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+mn-lt"/>
              <a:ea typeface="+mn-ea"/>
              <a:cs typeface="+mn-cs"/>
            </a:rPr>
            <a:t>Our Approaches to Design</a:t>
          </a:r>
        </a:p>
      </dgm:t>
    </dgm:pt>
    <dgm:pt modelId="{266A11A4-1CB4-4080-B396-D55896EE9B04}" type="parTrans" cxnId="{7381F5AB-D875-4C5B-9E32-F6E7C79C601D}">
      <dgm:prSet/>
      <dgm:spPr/>
      <dgm:t>
        <a:bodyPr/>
        <a:lstStyle/>
        <a:p>
          <a:endParaRPr lang="en-US" b="1">
            <a:latin typeface="+mn-lt"/>
          </a:endParaRPr>
        </a:p>
      </dgm:t>
    </dgm:pt>
    <dgm:pt modelId="{0EA285FD-B6CB-4EB9-B7A9-C088FC5AD4FB}" type="sibTrans" cxnId="{7381F5AB-D875-4C5B-9E32-F6E7C79C601D}">
      <dgm:prSet/>
      <dgm:spPr/>
      <dgm:t>
        <a:bodyPr/>
        <a:lstStyle/>
        <a:p>
          <a:endParaRPr lang="en-US" b="1">
            <a:latin typeface="+mn-lt"/>
          </a:endParaRPr>
        </a:p>
      </dgm:t>
    </dgm:pt>
    <dgm:pt modelId="{9958FDAD-1F9A-46E9-97E4-309F2AE51570}" type="pres">
      <dgm:prSet presAssocID="{F9E39E79-2E0A-417B-8D4F-1E1027AF9AC9}" presName="root" presStyleCnt="0">
        <dgm:presLayoutVars>
          <dgm:dir/>
          <dgm:resizeHandles val="exact"/>
        </dgm:presLayoutVars>
      </dgm:prSet>
      <dgm:spPr/>
    </dgm:pt>
    <dgm:pt modelId="{6245112B-2871-4869-A6A0-878AA13B552F}" type="pres">
      <dgm:prSet presAssocID="{5B46D8CC-EB55-464C-B7D2-1F159CB0859D}" presName="compNode" presStyleCnt="0"/>
      <dgm:spPr/>
    </dgm:pt>
    <dgm:pt modelId="{FC6BB6BA-DDB2-4EDF-ADE9-A676339741F0}" type="pres">
      <dgm:prSet presAssocID="{5B46D8CC-EB55-464C-B7D2-1F159CB0859D}" presName="bgRect" presStyleLbl="bgShp" presStyleIdx="0" presStyleCnt="3"/>
      <dgm:spPr>
        <a:xfrm>
          <a:off x="0" y="2170"/>
          <a:ext cx="5906181" cy="1100289"/>
        </a:xfrm>
        <a:prstGeom prst="roundRect">
          <a:avLst>
            <a:gd name="adj" fmla="val 10000"/>
          </a:avLst>
        </a:prstGeom>
        <a:solidFill>
          <a:srgbClr val="F2F2F2"/>
        </a:solidFill>
        <a:ln>
          <a:noFill/>
        </a:ln>
        <a:effectLst/>
      </dgm:spPr>
    </dgm:pt>
    <dgm:pt modelId="{B3C91404-0807-41E7-934B-47B336E11FCD}" type="pres">
      <dgm:prSet presAssocID="{5B46D8CC-EB55-464C-B7D2-1F159CB0859D}" presName="iconRect" presStyleLbl="node1" presStyleIdx="0" presStyleCnt="3"/>
      <dgm:spPr>
        <a:xfrm>
          <a:off x="332837" y="249736"/>
          <a:ext cx="605159" cy="60515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064C0C3A-182F-46FD-9DF0-49796FFEA037}" type="pres">
      <dgm:prSet presAssocID="{5B46D8CC-EB55-464C-B7D2-1F159CB0859D}" presName="spaceRect" presStyleCnt="0"/>
      <dgm:spPr/>
    </dgm:pt>
    <dgm:pt modelId="{245BB9DC-FC09-4C87-8FEB-99C061564FD2}" type="pres">
      <dgm:prSet presAssocID="{5B46D8CC-EB55-464C-B7D2-1F159CB0859D}" presName="parTx" presStyleLbl="revTx" presStyleIdx="0" presStyleCnt="3" custLinFactNeighborX="-6023" custLinFactNeighborY="887">
        <dgm:presLayoutVars>
          <dgm:chMax val="0"/>
          <dgm:chPref val="0"/>
        </dgm:presLayoutVars>
      </dgm:prSet>
      <dgm:spPr/>
    </dgm:pt>
    <dgm:pt modelId="{1C472E26-839E-48A7-803A-6107275ED53D}" type="pres">
      <dgm:prSet presAssocID="{9E0236DC-4CA9-4C00-B709-17399504A691}" presName="sibTrans" presStyleCnt="0"/>
      <dgm:spPr/>
    </dgm:pt>
    <dgm:pt modelId="{B4941699-CFE6-4464-97CD-A02CD9E4F6B8}" type="pres">
      <dgm:prSet presAssocID="{F3FCC393-417C-423C-9181-DD11DB565CDD}" presName="compNode" presStyleCnt="0"/>
      <dgm:spPr/>
    </dgm:pt>
    <dgm:pt modelId="{75EDDB09-2BBF-4C04-91F9-360EDC7DD5F8}" type="pres">
      <dgm:prSet presAssocID="{F3FCC393-417C-423C-9181-DD11DB565CDD}" presName="bgRect" presStyleLbl="bgShp" presStyleIdx="1" presStyleCnt="3"/>
      <dgm:spPr>
        <a:xfrm>
          <a:off x="0" y="1377533"/>
          <a:ext cx="5906181" cy="1100289"/>
        </a:xfrm>
        <a:prstGeom prst="roundRect">
          <a:avLst>
            <a:gd name="adj" fmla="val 10000"/>
          </a:avLst>
        </a:prstGeom>
        <a:solidFill>
          <a:srgbClr val="FFFFFF">
            <a:lumMod val="95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</dgm:pt>
    <dgm:pt modelId="{9128B397-87BD-470F-9E29-2B632C19FD44}" type="pres">
      <dgm:prSet presAssocID="{F3FCC393-417C-423C-9181-DD11DB565CDD}" presName="iconRect" presStyleLbl="node1" presStyleIdx="1" presStyleCnt="3"/>
      <dgm:spPr>
        <a:xfrm>
          <a:off x="332837" y="1625098"/>
          <a:ext cx="605159" cy="60515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D3DC1562-C64B-440D-9F36-EE1922A6AE75}" type="pres">
      <dgm:prSet presAssocID="{F3FCC393-417C-423C-9181-DD11DB565CDD}" presName="spaceRect" presStyleCnt="0"/>
      <dgm:spPr/>
    </dgm:pt>
    <dgm:pt modelId="{5B23E110-E3A3-45C3-ABA5-1539795E70F1}" type="pres">
      <dgm:prSet presAssocID="{F3FCC393-417C-423C-9181-DD11DB565CDD}" presName="parTx" presStyleLbl="revTx" presStyleIdx="1" presStyleCnt="3" custLinFactNeighborX="-6023" custLinFactNeighborY="850">
        <dgm:presLayoutVars>
          <dgm:chMax val="0"/>
          <dgm:chPref val="0"/>
        </dgm:presLayoutVars>
      </dgm:prSet>
      <dgm:spPr/>
    </dgm:pt>
    <dgm:pt modelId="{AAD1A72D-5322-4E58-922F-3B25FE1A0879}" type="pres">
      <dgm:prSet presAssocID="{7AF0F1A4-BECD-4655-84CF-B40469575BA6}" presName="sibTrans" presStyleCnt="0"/>
      <dgm:spPr/>
    </dgm:pt>
    <dgm:pt modelId="{5F376B29-BAE3-456F-9D39-6193132060BD}" type="pres">
      <dgm:prSet presAssocID="{3E0EBD5A-BFC4-4A1E-A5FE-F93AE6C67760}" presName="compNode" presStyleCnt="0"/>
      <dgm:spPr/>
    </dgm:pt>
    <dgm:pt modelId="{CDAD2D47-1605-43CE-99E1-DF8D15A0CC86}" type="pres">
      <dgm:prSet presAssocID="{3E0EBD5A-BFC4-4A1E-A5FE-F93AE6C67760}" presName="bgRect" presStyleLbl="bgShp" presStyleIdx="2" presStyleCnt="3"/>
      <dgm:spPr>
        <a:xfrm>
          <a:off x="0" y="2752895"/>
          <a:ext cx="5906181" cy="1100289"/>
        </a:xfrm>
        <a:prstGeom prst="roundRect">
          <a:avLst>
            <a:gd name="adj" fmla="val 10000"/>
          </a:avLst>
        </a:prstGeom>
        <a:solidFill>
          <a:srgbClr val="FFFFFF">
            <a:lumMod val="95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</dgm:pt>
    <dgm:pt modelId="{C7705195-0DC5-4135-9372-7E7020AFE97E}" type="pres">
      <dgm:prSet presAssocID="{3E0EBD5A-BFC4-4A1E-A5FE-F93AE6C67760}" presName="iconRect" presStyleLbl="node1" presStyleIdx="2" presStyleCnt="3"/>
      <dgm:spPr>
        <a:xfrm>
          <a:off x="332837" y="3000460"/>
          <a:ext cx="605159" cy="60515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295562E9-46B7-4FC1-9A1E-A668346CDC98}" type="pres">
      <dgm:prSet presAssocID="{3E0EBD5A-BFC4-4A1E-A5FE-F93AE6C67760}" presName="spaceRect" presStyleCnt="0"/>
      <dgm:spPr/>
    </dgm:pt>
    <dgm:pt modelId="{9EDA3FC4-2374-4A08-BDA9-C15BA54AD1FB}" type="pres">
      <dgm:prSet presAssocID="{3E0EBD5A-BFC4-4A1E-A5FE-F93AE6C67760}" presName="parTx" presStyleLbl="revTx" presStyleIdx="2" presStyleCnt="3" custLinFactNeighborX="-6340" custLinFactNeighborY="930">
        <dgm:presLayoutVars>
          <dgm:chMax val="0"/>
          <dgm:chPref val="0"/>
        </dgm:presLayoutVars>
      </dgm:prSet>
      <dgm:spPr/>
    </dgm:pt>
  </dgm:ptLst>
  <dgm:cxnLst>
    <dgm:cxn modelId="{D52A4831-9AE3-4642-96F8-C328F6B53DFB}" srcId="{F9E39E79-2E0A-417B-8D4F-1E1027AF9AC9}" destId="{F3FCC393-417C-423C-9181-DD11DB565CDD}" srcOrd="1" destOrd="0" parTransId="{C67AC2C0-8482-4883-B5CC-C9DDD9C2A68C}" sibTransId="{7AF0F1A4-BECD-4655-84CF-B40469575BA6}"/>
    <dgm:cxn modelId="{9AE9FF4B-1DB5-4422-8EFD-AF6D4BDD1978}" type="presOf" srcId="{F3FCC393-417C-423C-9181-DD11DB565CDD}" destId="{5B23E110-E3A3-45C3-ABA5-1539795E70F1}" srcOrd="0" destOrd="0" presId="urn:microsoft.com/office/officeart/2018/2/layout/IconVerticalSolidList"/>
    <dgm:cxn modelId="{EBB43953-4540-426C-A308-4011A8DCF4DC}" type="presOf" srcId="{F9E39E79-2E0A-417B-8D4F-1E1027AF9AC9}" destId="{9958FDAD-1F9A-46E9-97E4-309F2AE51570}" srcOrd="0" destOrd="0" presId="urn:microsoft.com/office/officeart/2018/2/layout/IconVerticalSolidList"/>
    <dgm:cxn modelId="{ED50C76C-8870-400D-A8A5-D9B9DECD1650}" type="presOf" srcId="{5B46D8CC-EB55-464C-B7D2-1F159CB0859D}" destId="{245BB9DC-FC09-4C87-8FEB-99C061564FD2}" srcOrd="0" destOrd="0" presId="urn:microsoft.com/office/officeart/2018/2/layout/IconVerticalSolidList"/>
    <dgm:cxn modelId="{7381F5AB-D875-4C5B-9E32-F6E7C79C601D}" srcId="{F9E39E79-2E0A-417B-8D4F-1E1027AF9AC9}" destId="{3E0EBD5A-BFC4-4A1E-A5FE-F93AE6C67760}" srcOrd="2" destOrd="0" parTransId="{266A11A4-1CB4-4080-B396-D55896EE9B04}" sibTransId="{0EA285FD-B6CB-4EB9-B7A9-C088FC5AD4FB}"/>
    <dgm:cxn modelId="{3899EAB6-41F6-4CF5-A2CB-69A1542103D4}" srcId="{F9E39E79-2E0A-417B-8D4F-1E1027AF9AC9}" destId="{5B46D8CC-EB55-464C-B7D2-1F159CB0859D}" srcOrd="0" destOrd="0" parTransId="{D56F74B6-C599-4DF7-81CA-2C46E67AF28A}" sibTransId="{9E0236DC-4CA9-4C00-B709-17399504A691}"/>
    <dgm:cxn modelId="{FBEDC2D2-FFBD-4060-AA23-0B803B0C31F2}" type="presOf" srcId="{3E0EBD5A-BFC4-4A1E-A5FE-F93AE6C67760}" destId="{9EDA3FC4-2374-4A08-BDA9-C15BA54AD1FB}" srcOrd="0" destOrd="0" presId="urn:microsoft.com/office/officeart/2018/2/layout/IconVerticalSolidList"/>
    <dgm:cxn modelId="{98330B7D-B8E9-46EE-9F5B-33679924E964}" type="presParOf" srcId="{9958FDAD-1F9A-46E9-97E4-309F2AE51570}" destId="{6245112B-2871-4869-A6A0-878AA13B552F}" srcOrd="0" destOrd="0" presId="urn:microsoft.com/office/officeart/2018/2/layout/IconVerticalSolidList"/>
    <dgm:cxn modelId="{0DCF749A-B123-4D0D-ADF4-5D55AA6E1143}" type="presParOf" srcId="{6245112B-2871-4869-A6A0-878AA13B552F}" destId="{FC6BB6BA-DDB2-4EDF-ADE9-A676339741F0}" srcOrd="0" destOrd="0" presId="urn:microsoft.com/office/officeart/2018/2/layout/IconVerticalSolidList"/>
    <dgm:cxn modelId="{2C703EA5-644F-4CBB-B1E8-FA5096DE2ABA}" type="presParOf" srcId="{6245112B-2871-4869-A6A0-878AA13B552F}" destId="{B3C91404-0807-41E7-934B-47B336E11FCD}" srcOrd="1" destOrd="0" presId="urn:microsoft.com/office/officeart/2018/2/layout/IconVerticalSolidList"/>
    <dgm:cxn modelId="{7E6D26FC-F656-4F8A-A1A2-A714209B7D81}" type="presParOf" srcId="{6245112B-2871-4869-A6A0-878AA13B552F}" destId="{064C0C3A-182F-46FD-9DF0-49796FFEA037}" srcOrd="2" destOrd="0" presId="urn:microsoft.com/office/officeart/2018/2/layout/IconVerticalSolidList"/>
    <dgm:cxn modelId="{EB073956-B887-47E6-A2C0-49768386D977}" type="presParOf" srcId="{6245112B-2871-4869-A6A0-878AA13B552F}" destId="{245BB9DC-FC09-4C87-8FEB-99C061564FD2}" srcOrd="3" destOrd="0" presId="urn:microsoft.com/office/officeart/2018/2/layout/IconVerticalSolidList"/>
    <dgm:cxn modelId="{A28C28FC-8EC2-41BA-A644-9FC642743C58}" type="presParOf" srcId="{9958FDAD-1F9A-46E9-97E4-309F2AE51570}" destId="{1C472E26-839E-48A7-803A-6107275ED53D}" srcOrd="1" destOrd="0" presId="urn:microsoft.com/office/officeart/2018/2/layout/IconVerticalSolidList"/>
    <dgm:cxn modelId="{102A980B-1003-4C17-9FB0-34D1347A2B82}" type="presParOf" srcId="{9958FDAD-1F9A-46E9-97E4-309F2AE51570}" destId="{B4941699-CFE6-4464-97CD-A02CD9E4F6B8}" srcOrd="2" destOrd="0" presId="urn:microsoft.com/office/officeart/2018/2/layout/IconVerticalSolidList"/>
    <dgm:cxn modelId="{2C043A71-8E3F-4D95-A610-B72BAD48DD43}" type="presParOf" srcId="{B4941699-CFE6-4464-97CD-A02CD9E4F6B8}" destId="{75EDDB09-2BBF-4C04-91F9-360EDC7DD5F8}" srcOrd="0" destOrd="0" presId="urn:microsoft.com/office/officeart/2018/2/layout/IconVerticalSolidList"/>
    <dgm:cxn modelId="{5DD9E37D-4605-4D3D-8B4B-93ECC716589E}" type="presParOf" srcId="{B4941699-CFE6-4464-97CD-A02CD9E4F6B8}" destId="{9128B397-87BD-470F-9E29-2B632C19FD44}" srcOrd="1" destOrd="0" presId="urn:microsoft.com/office/officeart/2018/2/layout/IconVerticalSolidList"/>
    <dgm:cxn modelId="{3F810D2B-7B25-43EE-8BCF-B9C9D98E816A}" type="presParOf" srcId="{B4941699-CFE6-4464-97CD-A02CD9E4F6B8}" destId="{D3DC1562-C64B-440D-9F36-EE1922A6AE75}" srcOrd="2" destOrd="0" presId="urn:microsoft.com/office/officeart/2018/2/layout/IconVerticalSolidList"/>
    <dgm:cxn modelId="{E791BAA7-A930-4584-9F72-8EBAE6D6F3CF}" type="presParOf" srcId="{B4941699-CFE6-4464-97CD-A02CD9E4F6B8}" destId="{5B23E110-E3A3-45C3-ABA5-1539795E70F1}" srcOrd="3" destOrd="0" presId="urn:microsoft.com/office/officeart/2018/2/layout/IconVerticalSolidList"/>
    <dgm:cxn modelId="{6523CD7F-016B-46C8-9914-CF2D81CA70DE}" type="presParOf" srcId="{9958FDAD-1F9A-46E9-97E4-309F2AE51570}" destId="{AAD1A72D-5322-4E58-922F-3B25FE1A0879}" srcOrd="3" destOrd="0" presId="urn:microsoft.com/office/officeart/2018/2/layout/IconVerticalSolidList"/>
    <dgm:cxn modelId="{FF443923-0588-42FA-95D5-F4DA009C7CCE}" type="presParOf" srcId="{9958FDAD-1F9A-46E9-97E4-309F2AE51570}" destId="{5F376B29-BAE3-456F-9D39-6193132060BD}" srcOrd="4" destOrd="0" presId="urn:microsoft.com/office/officeart/2018/2/layout/IconVerticalSolidList"/>
    <dgm:cxn modelId="{29DCD05F-51B7-489E-A6F8-9532892CBCD2}" type="presParOf" srcId="{5F376B29-BAE3-456F-9D39-6193132060BD}" destId="{CDAD2D47-1605-43CE-99E1-DF8D15A0CC86}" srcOrd="0" destOrd="0" presId="urn:microsoft.com/office/officeart/2018/2/layout/IconVerticalSolidList"/>
    <dgm:cxn modelId="{89BFE12C-6B6F-4ACF-BEFF-B6C9A63B6957}" type="presParOf" srcId="{5F376B29-BAE3-456F-9D39-6193132060BD}" destId="{C7705195-0DC5-4135-9372-7E7020AFE97E}" srcOrd="1" destOrd="0" presId="urn:microsoft.com/office/officeart/2018/2/layout/IconVerticalSolidList"/>
    <dgm:cxn modelId="{18AD2E56-EEE1-4D87-8311-776E9DB52A85}" type="presParOf" srcId="{5F376B29-BAE3-456F-9D39-6193132060BD}" destId="{295562E9-46B7-4FC1-9A1E-A668346CDC98}" srcOrd="2" destOrd="0" presId="urn:microsoft.com/office/officeart/2018/2/layout/IconVerticalSolidList"/>
    <dgm:cxn modelId="{F96785C7-AE60-443D-9314-408FB23BB6B8}" type="presParOf" srcId="{5F376B29-BAE3-456F-9D39-6193132060BD}" destId="{9EDA3FC4-2374-4A08-BDA9-C15BA54AD1FB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C6BB6BA-DDB2-4EDF-ADE9-A676339741F0}">
      <dsp:nvSpPr>
        <dsp:cNvPr id="0" name=""/>
        <dsp:cNvSpPr/>
      </dsp:nvSpPr>
      <dsp:spPr>
        <a:xfrm>
          <a:off x="0" y="638"/>
          <a:ext cx="5906181" cy="1494125"/>
        </a:xfrm>
        <a:prstGeom prst="roundRect">
          <a:avLst>
            <a:gd name="adj" fmla="val 10000"/>
          </a:avLst>
        </a:prstGeom>
        <a:solidFill>
          <a:srgbClr val="F2F2F2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C91404-0807-41E7-934B-47B336E11FCD}">
      <dsp:nvSpPr>
        <dsp:cNvPr id="0" name=""/>
        <dsp:cNvSpPr/>
      </dsp:nvSpPr>
      <dsp:spPr>
        <a:xfrm>
          <a:off x="451973" y="336816"/>
          <a:ext cx="821769" cy="82176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5BB9DC-FC09-4C87-8FEB-99C061564FD2}">
      <dsp:nvSpPr>
        <dsp:cNvPr id="0" name=""/>
        <dsp:cNvSpPr/>
      </dsp:nvSpPr>
      <dsp:spPr>
        <a:xfrm>
          <a:off x="1473926" y="13891"/>
          <a:ext cx="4180465" cy="1494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28" tIns="158128" rIns="158128" bIns="158128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+mn-lt"/>
              <a:ea typeface="+mn-ea"/>
              <a:cs typeface="+mn-cs"/>
            </a:rPr>
            <a:t>Data Structure Overview</a:t>
          </a:r>
        </a:p>
      </dsp:txBody>
      <dsp:txXfrm>
        <a:off x="1473926" y="13891"/>
        <a:ext cx="4180465" cy="1494125"/>
      </dsp:txXfrm>
    </dsp:sp>
    <dsp:sp modelId="{75EDDB09-2BBF-4C04-91F9-360EDC7DD5F8}">
      <dsp:nvSpPr>
        <dsp:cNvPr id="0" name=""/>
        <dsp:cNvSpPr/>
      </dsp:nvSpPr>
      <dsp:spPr>
        <a:xfrm>
          <a:off x="0" y="1868296"/>
          <a:ext cx="5906181" cy="1494125"/>
        </a:xfrm>
        <a:prstGeom prst="roundRect">
          <a:avLst>
            <a:gd name="adj" fmla="val 10000"/>
          </a:avLst>
        </a:prstGeom>
        <a:solidFill>
          <a:srgbClr val="FFFFFF">
            <a:lumMod val="95000"/>
            <a:hueOff val="0"/>
            <a:satOff val="0"/>
            <a:lumOff val="0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28B397-87BD-470F-9E29-2B632C19FD44}">
      <dsp:nvSpPr>
        <dsp:cNvPr id="0" name=""/>
        <dsp:cNvSpPr/>
      </dsp:nvSpPr>
      <dsp:spPr>
        <a:xfrm>
          <a:off x="451973" y="2204474"/>
          <a:ext cx="821769" cy="821769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23E110-E3A3-45C3-ABA5-1539795E70F1}">
      <dsp:nvSpPr>
        <dsp:cNvPr id="0" name=""/>
        <dsp:cNvSpPr/>
      </dsp:nvSpPr>
      <dsp:spPr>
        <a:xfrm>
          <a:off x="1473926" y="1880996"/>
          <a:ext cx="4180465" cy="1494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28" tIns="158128" rIns="158128" bIns="158128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+mn-lt"/>
              <a:ea typeface="+mn-ea"/>
              <a:cs typeface="+mn-cs"/>
            </a:rPr>
            <a:t>Design Requirements</a:t>
          </a:r>
        </a:p>
      </dsp:txBody>
      <dsp:txXfrm>
        <a:off x="1473926" y="1880996"/>
        <a:ext cx="4180465" cy="1494125"/>
      </dsp:txXfrm>
    </dsp:sp>
    <dsp:sp modelId="{CDAD2D47-1605-43CE-99E1-DF8D15A0CC86}">
      <dsp:nvSpPr>
        <dsp:cNvPr id="0" name=""/>
        <dsp:cNvSpPr/>
      </dsp:nvSpPr>
      <dsp:spPr>
        <a:xfrm>
          <a:off x="0" y="3735953"/>
          <a:ext cx="5906181" cy="1494125"/>
        </a:xfrm>
        <a:prstGeom prst="roundRect">
          <a:avLst>
            <a:gd name="adj" fmla="val 10000"/>
          </a:avLst>
        </a:prstGeom>
        <a:solidFill>
          <a:srgbClr val="FFFFFF">
            <a:lumMod val="95000"/>
            <a:hueOff val="0"/>
            <a:satOff val="0"/>
            <a:lumOff val="0"/>
            <a:alphaOff val="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7705195-0DC5-4135-9372-7E7020AFE97E}">
      <dsp:nvSpPr>
        <dsp:cNvPr id="0" name=""/>
        <dsp:cNvSpPr/>
      </dsp:nvSpPr>
      <dsp:spPr>
        <a:xfrm>
          <a:off x="451973" y="4072131"/>
          <a:ext cx="821769" cy="821769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DA3FC4-2374-4A08-BDA9-C15BA54AD1FB}">
      <dsp:nvSpPr>
        <dsp:cNvPr id="0" name=""/>
        <dsp:cNvSpPr/>
      </dsp:nvSpPr>
      <dsp:spPr>
        <a:xfrm>
          <a:off x="1460674" y="3736592"/>
          <a:ext cx="4180465" cy="14941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8128" tIns="158128" rIns="158128" bIns="158128" numCol="1" spcCol="1270" anchor="ctr" anchorCtr="0">
          <a:noAutofit/>
        </a:bodyPr>
        <a:lstStyle/>
        <a:p>
          <a:pPr marL="0" lvl="0" indent="0" algn="l" defTabSz="12446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rgbClr val="000000">
                  <a:hueOff val="0"/>
                  <a:satOff val="0"/>
                  <a:lumOff val="0"/>
                  <a:alphaOff val="0"/>
                </a:srgbClr>
              </a:solidFill>
              <a:latin typeface="+mn-lt"/>
              <a:ea typeface="+mn-ea"/>
              <a:cs typeface="+mn-cs"/>
            </a:rPr>
            <a:t>Our Approaches to Design</a:t>
          </a:r>
        </a:p>
      </dsp:txBody>
      <dsp:txXfrm>
        <a:off x="1460674" y="3736592"/>
        <a:ext cx="4180465" cy="14941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92545F0-8060-8246-8418-9B325D02C465}" type="datetimeFigureOut">
              <a:rPr lang="en-US" smtClean="0"/>
              <a:t>12/9/19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A300F92-30FE-6D46-AB9C-BC20857340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3187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00F92-30FE-6D46-AB9C-BC20857340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4405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00F92-30FE-6D46-AB9C-BC208573408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926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00F92-30FE-6D46-AB9C-BC208573408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110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00F92-30FE-6D46-AB9C-BC208573408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6766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00F92-30FE-6D46-AB9C-BC20857340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770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A300F92-30FE-6D46-AB9C-BC20857340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531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12/9/19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9649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0163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3169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070CA-1B26-D047-ADC0-9A68332914E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BBEBC3-A2F4-0C42-A0DF-F49431E4F6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365907-9D0E-3E4C-B041-94807AFBD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C0817-A112-4847-8014-A94B7D2A4EA3}" type="datetime1">
              <a:rPr lang="en-US" smtClean="0"/>
              <a:t>12/9/19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0714F1-FBEB-D74F-9D46-2F8B59B2F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CB98CE-8264-E242-8833-D757D6D280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89808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D4968-8A59-254B-9FEF-63AED0107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AC884-6026-8446-8F83-C54162EB6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0B8EF-D61A-1443-9A85-443F1EC0ED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B99AEE-96C9-3244-B3C4-7D0897946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B02E1-95AE-CE44-BDB3-F56FD0379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751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1DF99-EBB7-A841-BB7F-3FCBFDA3A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FA3501-CA73-5A4A-AD47-4513792C37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071002-05C3-2F49-9B31-40A4F541E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646AA-F36E-4540-911D-FFFC0A0EF24A}" type="datetime1">
              <a:rPr lang="en-US" smtClean="0"/>
              <a:t>12/9/19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A9A6E9-F7EB-604B-AB20-FC2CE6BAD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CEBB1F-EF4B-6844-8ECF-E4905FBD1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742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991DA-70A2-0B47-AA42-3D03B282A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65CD51-2539-AF40-9212-3F5A180EE7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C5016C-E91B-1746-919C-6224B0E3DE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0EA170-92A8-E74B-BCD6-C2003E227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2C7911-6A7D-5E45-872E-2DCCBB079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31AD9E9-DB15-BE4D-87C4-76BF402D0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596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0BCD4-A737-3249-8FD9-63A3F2B92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07C02-4071-8046-A746-8DF06E7225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B602FB-03B4-994E-9451-C5DB15DE28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E28F0E-8F1B-8848-BC1A-5A716E4961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959E97-AF5C-A046-9980-74945B597F5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108723-AD73-2F4A-8528-6489B9B58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806A67-6794-0B42-9CF6-467D7E409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FDECED-2E8A-AF4F-BAFB-B6780EB4B6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886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37AAA-0E43-BE4D-AF2E-B5A8891C5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E71459-BE2B-1040-AB73-5C39F837F8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F5FEDF-D840-2F4B-860F-19A7E0A23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23F42C-7000-2D46-AAC6-05438115E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7748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CBC6EC-3D4E-D847-BD0A-DCD9D981E9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0052033-C24B-0041-8752-97F6AB0DD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3B8CD4-9E47-5545-A3E5-5D4B0AB78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5407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26DB4-ECA7-B143-8494-8440E808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71F869-EA2A-4346-93B6-DF095B1B8A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2C3B81-C45E-7648-B7C9-757654E637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60233-B231-5247-B542-B34B62C4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D12A6-918A-48BD-8CB9-CA713993B0EA}" type="datetime1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DE9CCE-6317-1141-821D-B06320372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39708C-B911-B342-A1DD-C04BB3C97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9511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9704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CE2EB3-CAC0-C94B-AE86-E8E30E7D6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4080C5-A00E-824D-A14F-4BDC0E7C11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58F3AC-BF86-BD46-A5BC-8B234F6684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40B14E-C11F-014C-A693-9EE6731E7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8CE86-875F-4587-BCF6-FA054AFC0D53}" type="datetime1">
              <a:rPr lang="en-US" smtClean="0"/>
              <a:pPr/>
              <a:t>12/9/19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15878-7146-F742-8BD6-7C58C791B1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DA05BB-3F7B-1249-96F7-93739749E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1139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C3B2B-0568-7E41-9719-26E327462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0FDC84-E897-934A-88A9-2D300318FA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C834F8-6CDF-C04F-9BDC-1E0DEAD2A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2CAC20-3BCA-A54B-A5BC-EE6E9A1D2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126CD6-0FDC-4546-9506-C31309FBE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25208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1100CA-EF09-BC42-95BA-5582079F9D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91C63B-7A74-C047-8F0F-CD19A64FC5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AE7C7-4176-2148-9375-DADF2A9B3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7C155-BF62-B14B-81D9-E0CB670BC6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FE10E6-F406-9447-A4BA-99805952C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798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12/9/19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644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12/9/19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92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12/9/19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4096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12/9/19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622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12/9/19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640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12/9/19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580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12/9/19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3611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66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699" r:id="rId6"/>
    <p:sldLayoutId id="2147483694" r:id="rId7"/>
    <p:sldLayoutId id="2147483695" r:id="rId8"/>
    <p:sldLayoutId id="2147483696" r:id="rId9"/>
    <p:sldLayoutId id="2147483697" r:id="rId10"/>
    <p:sldLayoutId id="2147483698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774E94-45BC-8445-B963-F513ECAA2F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864EEC-6078-1640-BCDE-E94C3A162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BA4BFE-E223-3345-8B3A-41C27D6594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12/9/19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1701A6-F6C3-0F40-B6C7-C8B7F40164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29FE1B-FF8F-F341-BC01-9A4E65BB60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3768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4DF00DC-D8C7-416E-B2F8-FABC703083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000"/>
          <a:stretch/>
        </p:blipFill>
        <p:spPr>
          <a:xfrm>
            <a:off x="20" y="697"/>
            <a:ext cx="12191979" cy="685799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7329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3272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BF5C7D-23B6-AE4F-8044-5E4296531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23720" y="2123275"/>
            <a:ext cx="5200192" cy="1630906"/>
          </a:xfrm>
        </p:spPr>
        <p:txBody>
          <a:bodyPr>
            <a:normAutofit fontScale="90000"/>
          </a:bodyPr>
          <a:lstStyle/>
          <a:p>
            <a:r>
              <a:rPr lang="en-US" sz="4400" b="1" i="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Meaningful Yelp Data for Business Units &amp; Users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37FC00-41BA-AB4A-91DE-2F7634F9C8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8670" y="4068923"/>
            <a:ext cx="5279744" cy="758099"/>
          </a:xfrm>
        </p:spPr>
        <p:txBody>
          <a:bodyPr>
            <a:noAutofit/>
          </a:bodyPr>
          <a:lstStyle/>
          <a:p>
            <a:r>
              <a:rPr lang="en-US" sz="24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Team: Attention Please!</a:t>
            </a:r>
            <a:b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Chen</a:t>
            </a:r>
            <a:r>
              <a:rPr lang="ko-KR" alt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Pengyao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ko-KR" alt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LiYuan</a:t>
            </a:r>
            <a:r>
              <a:rPr lang="ko-KR" alt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</a:t>
            </a:r>
            <a:r>
              <a:rPr lang="ko-KR" alt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Yumi Shin</a:t>
            </a:r>
            <a:r>
              <a:rPr lang="ko-KR" altLang="en-US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/ </a:t>
            </a:r>
            <a:r>
              <a:rPr lang="en-US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ZhaoWei</a:t>
            </a:r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Picture 6" descr="香港科技大学校徽.png">
            <a:extLst>
              <a:ext uri="{FF2B5EF4-FFF2-40B4-BE49-F238E27FC236}">
                <a16:creationId xmlns:a16="http://schemas.microsoft.com/office/drawing/2014/main" id="{EF1823E8-657C-7F42-8917-AED1F26C0B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" y="-117567"/>
            <a:ext cx="2239938" cy="13062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4AF87C-4241-8C45-A512-58E63DE43D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91274" y="-290087"/>
            <a:ext cx="1478806" cy="147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2474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60ADA-2BC1-884A-A62A-83C454241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359" y="513631"/>
            <a:ext cx="11223356" cy="695237"/>
          </a:xfrm>
        </p:spPr>
        <p:txBody>
          <a:bodyPr>
            <a:normAutofit/>
          </a:bodyPr>
          <a:lstStyle/>
          <a:p>
            <a:r>
              <a:rPr lang="en-US" sz="4000" b="1" i="0" dirty="0">
                <a:latin typeface="Calibri" panose="020F0502020204030204" pitchFamily="34" charset="0"/>
                <a:cs typeface="Calibri" panose="020F0502020204030204" pitchFamily="34" charset="0"/>
              </a:rPr>
              <a:t>[Part 2] User – Word Cloud &amp; Star Glyph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36687ABB-556C-B846-A8BC-E7EBF1AC1161}"/>
              </a:ext>
            </a:extLst>
          </p:cNvPr>
          <p:cNvSpPr txBox="1">
            <a:spLocks/>
          </p:cNvSpPr>
          <p:nvPr/>
        </p:nvSpPr>
        <p:spPr>
          <a:xfrm>
            <a:off x="524359" y="965981"/>
            <a:ext cx="11223356" cy="905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i="1" kern="1200" cap="none" spc="-7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>
              <a:lnSpc>
                <a:spcPts val="1800"/>
              </a:lnSpc>
              <a:spcBef>
                <a:spcPts val="0"/>
              </a:spcBef>
            </a:pPr>
            <a:r>
              <a:rPr lang="en-US" sz="2000" i="0" dirty="0">
                <a:latin typeface="Calibri" panose="020F0502020204030204" pitchFamily="34" charset="0"/>
                <a:cs typeface="Calibri" panose="020F0502020204030204" pitchFamily="34" charset="0"/>
              </a:rPr>
              <a:t>Visualize the positive and negative reviews</a:t>
            </a:r>
          </a:p>
          <a:p>
            <a:pPr>
              <a:lnSpc>
                <a:spcPts val="1800"/>
              </a:lnSpc>
              <a:spcBef>
                <a:spcPts val="0"/>
              </a:spcBef>
            </a:pPr>
            <a:r>
              <a:rPr lang="en-US" sz="2000" i="0" dirty="0">
                <a:latin typeface="Calibri" panose="020F0502020204030204" pitchFamily="34" charset="0"/>
                <a:cs typeface="Calibri" panose="020F0502020204030204" pitchFamily="34" charset="0"/>
              </a:rPr>
              <a:t>Visualize how the selected restaurant matches user’s preference</a:t>
            </a:r>
          </a:p>
        </p:txBody>
      </p:sp>
      <p:sp>
        <p:nvSpPr>
          <p:cNvPr id="12" name="文本框 8">
            <a:extLst>
              <a:ext uri="{FF2B5EF4-FFF2-40B4-BE49-F238E27FC236}">
                <a16:creationId xmlns:a16="http://schemas.microsoft.com/office/drawing/2014/main" id="{34FEBC13-363F-624B-AB4D-92404AE93465}"/>
              </a:ext>
            </a:extLst>
          </p:cNvPr>
          <p:cNvSpPr txBox="1"/>
          <p:nvPr/>
        </p:nvSpPr>
        <p:spPr>
          <a:xfrm>
            <a:off x="7386637" y="2510777"/>
            <a:ext cx="43259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[Second window]</a:t>
            </a:r>
          </a:p>
          <a:p>
            <a:pPr lvl="0">
              <a:defRPr/>
            </a:pPr>
            <a:endParaRPr kumimoji="1" lang="en-US" altLang="zh-CN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Show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HK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specific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restaurant information :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Word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clouds: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good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and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bad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reviews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 </a:t>
            </a:r>
            <a:endParaRPr kumimoji="1" lang="en-HK" altLang="zh-CN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kumimoji="1" lang="en-US" altLang="zh-TW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 Glyph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  <a:r>
              <a:rPr kumimoji="1" lang="en-HK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different properties of restaurants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review;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stars;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category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;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keywords;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distance;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price</a:t>
            </a:r>
            <a:endParaRPr kumimoji="1" lang="en-HK" altLang="zh-CN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defRPr/>
            </a:pPr>
            <a:endParaRPr kumimoji="1" lang="en-US" altLang="zh-CN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70B84BF7-7BD7-0F4A-B939-5D73B9C29152}"/>
              </a:ext>
            </a:extLst>
          </p:cNvPr>
          <p:cNvSpPr/>
          <p:nvPr/>
        </p:nvSpPr>
        <p:spPr>
          <a:xfrm>
            <a:off x="6674662" y="3146260"/>
            <a:ext cx="447223" cy="1511828"/>
          </a:xfrm>
          <a:prstGeom prst="chevron">
            <a:avLst>
              <a:gd name="adj" fmla="val 66502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01FCE2A-AEFC-A947-AF50-C495CE2EE9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0634" y="1917535"/>
            <a:ext cx="2160000" cy="1916346"/>
          </a:xfrm>
          <a:prstGeom prst="rect">
            <a:avLst/>
          </a:prstGeom>
          <a:ln w="34925">
            <a:solidFill>
              <a:schemeClr val="accent5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648853B-C77B-DD4B-9968-C61D34D9BB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580" y="1917535"/>
            <a:ext cx="2160000" cy="2002605"/>
          </a:xfrm>
          <a:prstGeom prst="rect">
            <a:avLst/>
          </a:prstGeom>
          <a:ln w="34925">
            <a:solidFill>
              <a:schemeClr val="accent5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6D5672C-E86A-EF45-9B55-EF388E7257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6758" y="4214232"/>
            <a:ext cx="3173470" cy="2130137"/>
          </a:xfrm>
          <a:prstGeom prst="rect">
            <a:avLst/>
          </a:prstGeom>
          <a:ln w="34925">
            <a:solidFill>
              <a:schemeClr val="accent5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48711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BB4E5764-618B-45CD-B137-77075E60D7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>
              <a:lumMod val="7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54C92A03-CEC7-4A69-BAF0-6D91D5DA80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3190" y="457200"/>
            <a:ext cx="11281609" cy="5943603"/>
          </a:xfrm>
          <a:prstGeom prst="rect">
            <a:avLst/>
          </a:prstGeom>
          <a:solidFill>
            <a:srgbClr val="FFFFFF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65F125DB-DDC4-4E82-B74F-B392786F5A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6737" y="621793"/>
            <a:ext cx="6651809" cy="561441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" cap="sq" cmpd="sng" algn="ctr">
            <a:solidFill>
              <a:srgbClr val="404040"/>
            </a:solidFill>
            <a:prstDash val="solid"/>
            <a:miter lim="800000"/>
          </a:ln>
          <a:effectLst/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BF5C7D-23B6-AE4F-8044-5E4296531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8160" y="1847308"/>
            <a:ext cx="5716338" cy="3042706"/>
          </a:xfrm>
        </p:spPr>
        <p:txBody>
          <a:bodyPr>
            <a:normAutofit/>
          </a:bodyPr>
          <a:lstStyle/>
          <a:p>
            <a:r>
              <a:rPr lang="en-US" sz="7000" b="1" dirty="0">
                <a:solidFill>
                  <a:schemeClr val="tx1"/>
                </a:solidFill>
              </a:rPr>
              <a:t>Thank You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D74684A-298A-4991-8049-932BE04155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3061" y="446824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A6DE01FA-1462-4638-BA9A-07380B00F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37361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0EEB6783-DFF6-4785-A66F-330EC2E04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829001" y="446823"/>
            <a:ext cx="0" cy="64008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56">
            <a:extLst>
              <a:ext uri="{FF2B5EF4-FFF2-40B4-BE49-F238E27FC236}">
                <a16:creationId xmlns:a16="http://schemas.microsoft.com/office/drawing/2014/main" id="{EBC54B29-4C88-42A5-940E-9ECB9E0B03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37361" y="1092118"/>
            <a:ext cx="1691640" cy="0"/>
          </a:xfrm>
          <a:prstGeom prst="line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rgbClr val="FFFFFF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554AF87C-4241-8C45-A512-58E63DE43D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</a:extLst>
          </a:blip>
          <a:srcRect t="20803" r="3" b="19440"/>
          <a:stretch/>
        </p:blipFill>
        <p:spPr>
          <a:xfrm>
            <a:off x="7969564" y="1489680"/>
            <a:ext cx="3144276" cy="1878981"/>
          </a:xfrm>
          <a:prstGeom prst="rect">
            <a:avLst/>
          </a:prstGeom>
        </p:spPr>
      </p:pic>
      <p:pic>
        <p:nvPicPr>
          <p:cNvPr id="10" name="Picture 9" descr="香港科技大学校徽.png">
            <a:extLst>
              <a:ext uri="{FF2B5EF4-FFF2-40B4-BE49-F238E27FC236}">
                <a16:creationId xmlns:a16="http://schemas.microsoft.com/office/drawing/2014/main" id="{B0D1BACA-8B4E-F549-BF43-394253E694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0" b="5"/>
          <a:stretch/>
        </p:blipFill>
        <p:spPr>
          <a:xfrm>
            <a:off x="8094340" y="3489339"/>
            <a:ext cx="3019500" cy="1804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533A302-AC74-2F48-9B70-F726FF8D5B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23061" y="445549"/>
            <a:ext cx="1920240" cy="732795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9E8466A-9A85-AF42-B3DC-EFD1B3D5121C}"/>
              </a:ext>
            </a:extLst>
          </p:cNvPr>
          <p:cNvCxnSpPr/>
          <p:nvPr/>
        </p:nvCxnSpPr>
        <p:spPr>
          <a:xfrm>
            <a:off x="3137361" y="445549"/>
            <a:ext cx="0" cy="6413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02C807A-9139-744B-A4C7-52D8F893C725}"/>
              </a:ext>
            </a:extLst>
          </p:cNvPr>
          <p:cNvCxnSpPr/>
          <p:nvPr/>
        </p:nvCxnSpPr>
        <p:spPr>
          <a:xfrm>
            <a:off x="4829001" y="445549"/>
            <a:ext cx="0" cy="64135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27601B2-2DBF-1840-B26C-25A404E4CE7C}"/>
              </a:ext>
            </a:extLst>
          </p:cNvPr>
          <p:cNvCxnSpPr>
            <a:cxnSpLocks/>
          </p:cNvCxnSpPr>
          <p:nvPr/>
        </p:nvCxnSpPr>
        <p:spPr>
          <a:xfrm rot="16200000">
            <a:off x="3985161" y="239103"/>
            <a:ext cx="0" cy="16956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81990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3506EE97-7FC6-9440-B67C-4EB6A2FF7230}"/>
              </a:ext>
            </a:extLst>
          </p:cNvPr>
          <p:cNvSpPr/>
          <p:nvPr/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rgbClr val="40404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4E2E7D2-DE04-3C42-AEEA-45668AB94869}"/>
              </a:ext>
            </a:extLst>
          </p:cNvPr>
          <p:cNvSpPr txBox="1">
            <a:spLocks/>
          </p:cNvSpPr>
          <p:nvPr/>
        </p:nvSpPr>
        <p:spPr>
          <a:xfrm>
            <a:off x="573409" y="559477"/>
            <a:ext cx="3765200" cy="5709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i="1" kern="1200" cap="none" spc="-7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1200" cap="none" spc="-7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cs typeface="Calibri" panose="020F0502020204030204" pitchFamily="34" charset="0"/>
              </a:rPr>
              <a:t>Contents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4190C9-5E21-AB41-99F2-63B754B15151}"/>
              </a:ext>
            </a:extLst>
          </p:cNvPr>
          <p:cNvSpPr/>
          <p:nvPr/>
        </p:nvSpPr>
        <p:spPr>
          <a:xfrm>
            <a:off x="446501" y="418011"/>
            <a:ext cx="4019015" cy="60219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10" name="Content Placeholder 2">
            <a:extLst>
              <a:ext uri="{FF2B5EF4-FFF2-40B4-BE49-F238E27FC236}">
                <a16:creationId xmlns:a16="http://schemas.microsoft.com/office/drawing/2014/main" id="{123CD2D7-4A40-F94C-910F-C683BD4808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5580097"/>
              </p:ext>
            </p:extLst>
          </p:nvPr>
        </p:nvGraphicFramePr>
        <p:xfrm>
          <a:off x="5478124" y="800947"/>
          <a:ext cx="5906181" cy="523071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15298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60ADA-2BC1-884A-A62A-83C454241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359" y="513631"/>
            <a:ext cx="11223356" cy="695237"/>
          </a:xfrm>
        </p:spPr>
        <p:txBody>
          <a:bodyPr>
            <a:normAutofit/>
          </a:bodyPr>
          <a:lstStyle/>
          <a:p>
            <a:r>
              <a:rPr lang="en-US" sz="4000" b="1" i="0" dirty="0">
                <a:latin typeface="Calibri" panose="020F0502020204030204" pitchFamily="34" charset="0"/>
                <a:cs typeface="Calibri" panose="020F0502020204030204" pitchFamily="34" charset="0"/>
              </a:rPr>
              <a:t>Data Structure Overview</a:t>
            </a:r>
          </a:p>
        </p:txBody>
      </p:sp>
      <p:sp>
        <p:nvSpPr>
          <p:cNvPr id="25" name="Rectangle 2">
            <a:extLst>
              <a:ext uri="{FF2B5EF4-FFF2-40B4-BE49-F238E27FC236}">
                <a16:creationId xmlns:a16="http://schemas.microsoft.com/office/drawing/2014/main" id="{CBB03D46-5E01-BA46-8F30-570FD37917DE}"/>
              </a:ext>
            </a:extLst>
          </p:cNvPr>
          <p:cNvSpPr/>
          <p:nvPr/>
        </p:nvSpPr>
        <p:spPr>
          <a:xfrm>
            <a:off x="479425" y="2354988"/>
            <a:ext cx="4135438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Dataset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: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Yelp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(website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and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mobile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app)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Coverage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: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HK" altLang="zh-CN" b="1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11</a:t>
            </a:r>
            <a:r>
              <a:rPr kumimoji="0" lang="en-HK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metropolitan areas in </a:t>
            </a:r>
            <a:endParaRPr lang="en-HK" altLang="zh-CN" dirty="0"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HK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	</a:t>
            </a:r>
            <a:r>
              <a:rPr kumimoji="0" lang="ko-KR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HK" altLang="zh-CN" b="1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4</a:t>
            </a:r>
            <a:r>
              <a:rPr kumimoji="0" lang="en-HK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countries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US" altLang="zh-CN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Volume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: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b="1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174,000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businesses,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endParaRPr lang="en-US" altLang="zh-CN" dirty="0"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lang="en-US" altLang="zh-CN" dirty="0"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	</a:t>
            </a:r>
            <a:r>
              <a:rPr kumimoji="0" lang="en-US" altLang="zh-CN" b="1" u="none" strike="noStrike" kern="120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5,200,000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user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reviews</a:t>
            </a:r>
          </a:p>
          <a:p>
            <a:pPr marR="0" lvl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tabLst/>
              <a:defRPr/>
            </a:pPr>
            <a:r>
              <a:rPr kumimoji="0" lang="en-HK" altLang="zh-CN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Used</a:t>
            </a:r>
            <a:r>
              <a:rPr kumimoji="0" lang="zh-CN" altLang="en-US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b="1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Dataset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: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Business,</a:t>
            </a:r>
            <a:r>
              <a:rPr kumimoji="0" lang="zh-CN" altLang="en-US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Reviews,</a:t>
            </a:r>
            <a:r>
              <a:rPr lang="ko-KR" altLang="en-US" dirty="0"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Check</a:t>
            </a:r>
            <a:r>
              <a:rPr kumimoji="0" lang="en-US" altLang="ko-KR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-</a:t>
            </a:r>
            <a:r>
              <a:rPr kumimoji="0" lang="en-US" altLang="zh-CN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in</a:t>
            </a:r>
            <a:endParaRPr kumimoji="0" lang="en-HK" altLang="zh-CN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HK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B29E4885-E6BC-DC42-9F25-ACB6883FCB57}"/>
              </a:ext>
            </a:extLst>
          </p:cNvPr>
          <p:cNvGrpSpPr/>
          <p:nvPr/>
        </p:nvGrpSpPr>
        <p:grpSpPr>
          <a:xfrm>
            <a:off x="4524587" y="1218526"/>
            <a:ext cx="6922194" cy="4567229"/>
            <a:chOff x="4524587" y="1218526"/>
            <a:chExt cx="6922194" cy="4567229"/>
          </a:xfrm>
        </p:grpSpPr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C7A684AA-2D7A-CD46-AD49-0A04E21F06E3}"/>
                </a:ext>
              </a:extLst>
            </p:cNvPr>
            <p:cNvGrpSpPr/>
            <p:nvPr/>
          </p:nvGrpSpPr>
          <p:grpSpPr>
            <a:xfrm flipH="1">
              <a:off x="6467195" y="1654681"/>
              <a:ext cx="1241767" cy="1340425"/>
              <a:chOff x="3085032" y="1594668"/>
              <a:chExt cx="1241767" cy="1340425"/>
            </a:xfrm>
          </p:grpSpPr>
          <p:grpSp>
            <p:nvGrpSpPr>
              <p:cNvPr id="51" name="Group 50">
                <a:extLst>
                  <a:ext uri="{FF2B5EF4-FFF2-40B4-BE49-F238E27FC236}">
                    <a16:creationId xmlns:a16="http://schemas.microsoft.com/office/drawing/2014/main" id="{D0E76C3D-7CCA-BE47-9BFD-9E1060EA506D}"/>
                  </a:ext>
                </a:extLst>
              </p:cNvPr>
              <p:cNvGrpSpPr/>
              <p:nvPr/>
            </p:nvGrpSpPr>
            <p:grpSpPr>
              <a:xfrm>
                <a:off x="3182106" y="1644089"/>
                <a:ext cx="1144693" cy="1291004"/>
                <a:chOff x="3182106" y="1644089"/>
                <a:chExt cx="1144693" cy="1291004"/>
              </a:xfrm>
            </p:grpSpPr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520883E0-2555-8F4A-9ED9-92BE91F9EB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941176" y="1644089"/>
                  <a:ext cx="385623" cy="1291004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E10416CB-4B62-204E-B54B-1F98DD021E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182106" y="1644090"/>
                  <a:ext cx="756000" cy="0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E6E2A556-B2C6-C045-A824-AB2845077179}"/>
                  </a:ext>
                </a:extLst>
              </p:cNvPr>
              <p:cNvSpPr/>
              <p:nvPr/>
            </p:nvSpPr>
            <p:spPr>
              <a:xfrm>
                <a:off x="3085032" y="1594668"/>
                <a:ext cx="108000" cy="1080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F5031C7-B4B2-0F4B-9E5D-ED4B66D0F1D7}"/>
                </a:ext>
              </a:extLst>
            </p:cNvPr>
            <p:cNvGrpSpPr/>
            <p:nvPr/>
          </p:nvGrpSpPr>
          <p:grpSpPr>
            <a:xfrm flipH="1">
              <a:off x="6482546" y="3689502"/>
              <a:ext cx="1248081" cy="108000"/>
              <a:chOff x="3115019" y="3381308"/>
              <a:chExt cx="1248081" cy="108000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B30295BC-A670-9444-962E-3250A6242FE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11100" y="3426484"/>
                <a:ext cx="1152000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6D130665-C33F-714C-A04F-A087C860A5F6}"/>
                  </a:ext>
                </a:extLst>
              </p:cNvPr>
              <p:cNvSpPr/>
              <p:nvPr/>
            </p:nvSpPr>
            <p:spPr>
              <a:xfrm>
                <a:off x="3115019" y="3381308"/>
                <a:ext cx="108000" cy="1080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1996874-01C4-8548-BC64-BAD32EB4FCB0}"/>
                </a:ext>
              </a:extLst>
            </p:cNvPr>
            <p:cNvGrpSpPr/>
            <p:nvPr/>
          </p:nvGrpSpPr>
          <p:grpSpPr>
            <a:xfrm>
              <a:off x="4524587" y="2483755"/>
              <a:ext cx="1944274" cy="2305243"/>
              <a:chOff x="5123469" y="2276378"/>
              <a:chExt cx="1944274" cy="2305243"/>
            </a:xfrm>
          </p:grpSpPr>
          <p:sp>
            <p:nvSpPr>
              <p:cNvPr id="5" name="Hexagon 4">
                <a:extLst>
                  <a:ext uri="{FF2B5EF4-FFF2-40B4-BE49-F238E27FC236}">
                    <a16:creationId xmlns:a16="http://schemas.microsoft.com/office/drawing/2014/main" id="{2BE42EDE-3B4D-B14F-9850-1FE5B4E26605}"/>
                  </a:ext>
                </a:extLst>
              </p:cNvPr>
              <p:cNvSpPr/>
              <p:nvPr/>
            </p:nvSpPr>
            <p:spPr>
              <a:xfrm rot="16200000">
                <a:off x="4943378" y="2469982"/>
                <a:ext cx="2305243" cy="1918035"/>
              </a:xfrm>
              <a:prstGeom prst="hexagon">
                <a:avLst/>
              </a:prstGeom>
              <a:noFill/>
              <a:ln w="76200">
                <a:solidFill>
                  <a:schemeClr val="accent4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pic>
            <p:nvPicPr>
              <p:cNvPr id="9" name="Picture 5">
                <a:extLst>
                  <a:ext uri="{FF2B5EF4-FFF2-40B4-BE49-F238E27FC236}">
                    <a16:creationId xmlns:a16="http://schemas.microsoft.com/office/drawing/2014/main" id="{F7DCA50C-D681-DB49-B176-C6D338B4019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aturation sat="66000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123469" y="2496105"/>
                <a:ext cx="1944274" cy="1944274"/>
              </a:xfrm>
              <a:prstGeom prst="rect">
                <a:avLst/>
              </a:prstGeom>
            </p:spPr>
          </p:pic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3BB14CC3-5586-7443-9BEA-2816C975EFFE}"/>
                </a:ext>
              </a:extLst>
            </p:cNvPr>
            <p:cNvGrpSpPr/>
            <p:nvPr/>
          </p:nvGrpSpPr>
          <p:grpSpPr>
            <a:xfrm>
              <a:off x="7837654" y="3458659"/>
              <a:ext cx="3334509" cy="1261884"/>
              <a:chOff x="8063412" y="3027321"/>
              <a:chExt cx="3334509" cy="1261884"/>
            </a:xfrm>
          </p:grpSpPr>
          <p:sp>
            <p:nvSpPr>
              <p:cNvPr id="28" name="Freeform 217">
                <a:extLst>
                  <a:ext uri="{FF2B5EF4-FFF2-40B4-BE49-F238E27FC236}">
                    <a16:creationId xmlns:a16="http://schemas.microsoft.com/office/drawing/2014/main" id="{2E47D8BA-CC74-5E48-9E8D-E75A37162A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614494" y="3027321"/>
                <a:ext cx="287402" cy="278421"/>
              </a:xfrm>
              <a:custGeom>
                <a:avLst/>
                <a:gdLst>
                  <a:gd name="T0" fmla="*/ 246 w 256"/>
                  <a:gd name="T1" fmla="*/ 149 h 247"/>
                  <a:gd name="T2" fmla="*/ 254 w 256"/>
                  <a:gd name="T3" fmla="*/ 165 h 247"/>
                  <a:gd name="T4" fmla="*/ 248 w 256"/>
                  <a:gd name="T5" fmla="*/ 191 h 247"/>
                  <a:gd name="T6" fmla="*/ 237 w 256"/>
                  <a:gd name="T7" fmla="*/ 199 h 247"/>
                  <a:gd name="T8" fmla="*/ 238 w 256"/>
                  <a:gd name="T9" fmla="*/ 212 h 247"/>
                  <a:gd name="T10" fmla="*/ 229 w 256"/>
                  <a:gd name="T11" fmla="*/ 236 h 247"/>
                  <a:gd name="T12" fmla="*/ 216 w 256"/>
                  <a:gd name="T13" fmla="*/ 245 h 247"/>
                  <a:gd name="T14" fmla="*/ 194 w 256"/>
                  <a:gd name="T15" fmla="*/ 247 h 247"/>
                  <a:gd name="T16" fmla="*/ 159 w 256"/>
                  <a:gd name="T17" fmla="*/ 243 h 247"/>
                  <a:gd name="T18" fmla="*/ 124 w 256"/>
                  <a:gd name="T19" fmla="*/ 230 h 247"/>
                  <a:gd name="T20" fmla="*/ 88 w 256"/>
                  <a:gd name="T21" fmla="*/ 223 h 247"/>
                  <a:gd name="T22" fmla="*/ 62 w 256"/>
                  <a:gd name="T23" fmla="*/ 247 h 247"/>
                  <a:gd name="T24" fmla="*/ 26 w 256"/>
                  <a:gd name="T25" fmla="*/ 247 h 247"/>
                  <a:gd name="T26" fmla="*/ 12 w 256"/>
                  <a:gd name="T27" fmla="*/ 242 h 247"/>
                  <a:gd name="T28" fmla="*/ 3 w 256"/>
                  <a:gd name="T29" fmla="*/ 230 h 247"/>
                  <a:gd name="T30" fmla="*/ 0 w 256"/>
                  <a:gd name="T31" fmla="*/ 102 h 247"/>
                  <a:gd name="T32" fmla="*/ 3 w 256"/>
                  <a:gd name="T33" fmla="*/ 91 h 247"/>
                  <a:gd name="T34" fmla="*/ 12 w 256"/>
                  <a:gd name="T35" fmla="*/ 80 h 247"/>
                  <a:gd name="T36" fmla="*/ 26 w 256"/>
                  <a:gd name="T37" fmla="*/ 76 h 247"/>
                  <a:gd name="T38" fmla="*/ 88 w 256"/>
                  <a:gd name="T39" fmla="*/ 76 h 247"/>
                  <a:gd name="T40" fmla="*/ 88 w 256"/>
                  <a:gd name="T41" fmla="*/ 102 h 247"/>
                  <a:gd name="T42" fmla="*/ 117 w 256"/>
                  <a:gd name="T43" fmla="*/ 84 h 247"/>
                  <a:gd name="T44" fmla="*/ 135 w 256"/>
                  <a:gd name="T45" fmla="*/ 59 h 247"/>
                  <a:gd name="T46" fmla="*/ 157 w 256"/>
                  <a:gd name="T47" fmla="*/ 4 h 247"/>
                  <a:gd name="T48" fmla="*/ 163 w 256"/>
                  <a:gd name="T49" fmla="*/ 0 h 247"/>
                  <a:gd name="T50" fmla="*/ 200 w 256"/>
                  <a:gd name="T51" fmla="*/ 8 h 247"/>
                  <a:gd name="T52" fmla="*/ 215 w 256"/>
                  <a:gd name="T53" fmla="*/ 28 h 247"/>
                  <a:gd name="T54" fmla="*/ 213 w 256"/>
                  <a:gd name="T55" fmla="*/ 51 h 247"/>
                  <a:gd name="T56" fmla="*/ 199 w 256"/>
                  <a:gd name="T57" fmla="*/ 86 h 247"/>
                  <a:gd name="T58" fmla="*/ 216 w 256"/>
                  <a:gd name="T59" fmla="*/ 84 h 247"/>
                  <a:gd name="T60" fmla="*/ 241 w 256"/>
                  <a:gd name="T61" fmla="*/ 89 h 247"/>
                  <a:gd name="T62" fmla="*/ 252 w 256"/>
                  <a:gd name="T63" fmla="*/ 100 h 247"/>
                  <a:gd name="T64" fmla="*/ 256 w 256"/>
                  <a:gd name="T65" fmla="*/ 115 h 247"/>
                  <a:gd name="T66" fmla="*/ 250 w 256"/>
                  <a:gd name="T67" fmla="*/ 139 h 247"/>
                  <a:gd name="T68" fmla="*/ 179 w 256"/>
                  <a:gd name="T69" fmla="*/ 100 h 247"/>
                  <a:gd name="T70" fmla="*/ 190 w 256"/>
                  <a:gd name="T71" fmla="*/ 73 h 247"/>
                  <a:gd name="T72" fmla="*/ 196 w 256"/>
                  <a:gd name="T73" fmla="*/ 42 h 247"/>
                  <a:gd name="T74" fmla="*/ 191 w 256"/>
                  <a:gd name="T75" fmla="*/ 22 h 247"/>
                  <a:gd name="T76" fmla="*/ 172 w 256"/>
                  <a:gd name="T77" fmla="*/ 16 h 247"/>
                  <a:gd name="T78" fmla="*/ 169 w 256"/>
                  <a:gd name="T79" fmla="*/ 19 h 247"/>
                  <a:gd name="T80" fmla="*/ 156 w 256"/>
                  <a:gd name="T81" fmla="*/ 59 h 247"/>
                  <a:gd name="T82" fmla="*/ 140 w 256"/>
                  <a:gd name="T83" fmla="*/ 85 h 247"/>
                  <a:gd name="T84" fmla="*/ 114 w 256"/>
                  <a:gd name="T85" fmla="*/ 110 h 247"/>
                  <a:gd name="T86" fmla="*/ 88 w 256"/>
                  <a:gd name="T87" fmla="*/ 121 h 247"/>
                  <a:gd name="T88" fmla="*/ 88 w 256"/>
                  <a:gd name="T89" fmla="*/ 203 h 247"/>
                  <a:gd name="T90" fmla="*/ 138 w 256"/>
                  <a:gd name="T91" fmla="*/ 217 h 247"/>
                  <a:gd name="T92" fmla="*/ 178 w 256"/>
                  <a:gd name="T93" fmla="*/ 230 h 247"/>
                  <a:gd name="T94" fmla="*/ 203 w 256"/>
                  <a:gd name="T95" fmla="*/ 230 h 247"/>
                  <a:gd name="T96" fmla="*/ 218 w 256"/>
                  <a:gd name="T97" fmla="*/ 216 h 247"/>
                  <a:gd name="T98" fmla="*/ 217 w 256"/>
                  <a:gd name="T99" fmla="*/ 199 h 247"/>
                  <a:gd name="T100" fmla="*/ 220 w 256"/>
                  <a:gd name="T101" fmla="*/ 193 h 247"/>
                  <a:gd name="T102" fmla="*/ 231 w 256"/>
                  <a:gd name="T103" fmla="*/ 176 h 247"/>
                  <a:gd name="T104" fmla="*/ 229 w 256"/>
                  <a:gd name="T105" fmla="*/ 154 h 247"/>
                  <a:gd name="T106" fmla="*/ 221 w 256"/>
                  <a:gd name="T107" fmla="*/ 146 h 247"/>
                  <a:gd name="T108" fmla="*/ 235 w 256"/>
                  <a:gd name="T109" fmla="*/ 124 h 247"/>
                  <a:gd name="T110" fmla="*/ 235 w 256"/>
                  <a:gd name="T111" fmla="*/ 113 h 247"/>
                  <a:gd name="T112" fmla="*/ 226 w 256"/>
                  <a:gd name="T113" fmla="*/ 103 h 247"/>
                  <a:gd name="T114" fmla="*/ 196 w 256"/>
                  <a:gd name="T115" fmla="*/ 98 h 247"/>
                  <a:gd name="T116" fmla="*/ 179 w 256"/>
                  <a:gd name="T117" fmla="*/ 10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256" h="247">
                    <a:moveTo>
                      <a:pt x="242" y="147"/>
                    </a:moveTo>
                    <a:lnTo>
                      <a:pt x="242" y="147"/>
                    </a:lnTo>
                    <a:lnTo>
                      <a:pt x="246" y="149"/>
                    </a:lnTo>
                    <a:lnTo>
                      <a:pt x="248" y="151"/>
                    </a:lnTo>
                    <a:lnTo>
                      <a:pt x="251" y="158"/>
                    </a:lnTo>
                    <a:lnTo>
                      <a:pt x="254" y="165"/>
                    </a:lnTo>
                    <a:lnTo>
                      <a:pt x="254" y="175"/>
                    </a:lnTo>
                    <a:lnTo>
                      <a:pt x="251" y="184"/>
                    </a:lnTo>
                    <a:lnTo>
                      <a:pt x="248" y="191"/>
                    </a:lnTo>
                    <a:lnTo>
                      <a:pt x="243" y="197"/>
                    </a:lnTo>
                    <a:lnTo>
                      <a:pt x="241" y="199"/>
                    </a:lnTo>
                    <a:lnTo>
                      <a:pt x="237" y="199"/>
                    </a:lnTo>
                    <a:lnTo>
                      <a:pt x="237" y="199"/>
                    </a:lnTo>
                    <a:lnTo>
                      <a:pt x="238" y="204"/>
                    </a:lnTo>
                    <a:lnTo>
                      <a:pt x="238" y="212"/>
                    </a:lnTo>
                    <a:lnTo>
                      <a:pt x="238" y="220"/>
                    </a:lnTo>
                    <a:lnTo>
                      <a:pt x="235" y="228"/>
                    </a:lnTo>
                    <a:lnTo>
                      <a:pt x="229" y="236"/>
                    </a:lnTo>
                    <a:lnTo>
                      <a:pt x="226" y="240"/>
                    </a:lnTo>
                    <a:lnTo>
                      <a:pt x="221" y="242"/>
                    </a:lnTo>
                    <a:lnTo>
                      <a:pt x="216" y="245"/>
                    </a:lnTo>
                    <a:lnTo>
                      <a:pt x="209" y="246"/>
                    </a:lnTo>
                    <a:lnTo>
                      <a:pt x="203" y="247"/>
                    </a:lnTo>
                    <a:lnTo>
                      <a:pt x="194" y="247"/>
                    </a:lnTo>
                    <a:lnTo>
                      <a:pt x="194" y="247"/>
                    </a:lnTo>
                    <a:lnTo>
                      <a:pt x="174" y="246"/>
                    </a:lnTo>
                    <a:lnTo>
                      <a:pt x="159" y="243"/>
                    </a:lnTo>
                    <a:lnTo>
                      <a:pt x="146" y="240"/>
                    </a:lnTo>
                    <a:lnTo>
                      <a:pt x="134" y="236"/>
                    </a:lnTo>
                    <a:lnTo>
                      <a:pt x="124" y="230"/>
                    </a:lnTo>
                    <a:lnTo>
                      <a:pt x="113" y="227"/>
                    </a:lnTo>
                    <a:lnTo>
                      <a:pt x="101" y="224"/>
                    </a:lnTo>
                    <a:lnTo>
                      <a:pt x="88" y="223"/>
                    </a:lnTo>
                    <a:lnTo>
                      <a:pt x="88" y="221"/>
                    </a:lnTo>
                    <a:lnTo>
                      <a:pt x="88" y="247"/>
                    </a:lnTo>
                    <a:lnTo>
                      <a:pt x="62" y="247"/>
                    </a:lnTo>
                    <a:lnTo>
                      <a:pt x="36" y="247"/>
                    </a:lnTo>
                    <a:lnTo>
                      <a:pt x="26" y="247"/>
                    </a:lnTo>
                    <a:lnTo>
                      <a:pt x="26" y="247"/>
                    </a:lnTo>
                    <a:lnTo>
                      <a:pt x="21" y="246"/>
                    </a:lnTo>
                    <a:lnTo>
                      <a:pt x="17" y="245"/>
                    </a:lnTo>
                    <a:lnTo>
                      <a:pt x="12" y="242"/>
                    </a:lnTo>
                    <a:lnTo>
                      <a:pt x="8" y="240"/>
                    </a:lnTo>
                    <a:lnTo>
                      <a:pt x="5" y="236"/>
                    </a:lnTo>
                    <a:lnTo>
                      <a:pt x="3" y="230"/>
                    </a:lnTo>
                    <a:lnTo>
                      <a:pt x="1" y="227"/>
                    </a:lnTo>
                    <a:lnTo>
                      <a:pt x="0" y="221"/>
                    </a:lnTo>
                    <a:lnTo>
                      <a:pt x="0" y="102"/>
                    </a:lnTo>
                    <a:lnTo>
                      <a:pt x="0" y="102"/>
                    </a:lnTo>
                    <a:lnTo>
                      <a:pt x="1" y="97"/>
                    </a:lnTo>
                    <a:lnTo>
                      <a:pt x="3" y="91"/>
                    </a:lnTo>
                    <a:lnTo>
                      <a:pt x="5" y="87"/>
                    </a:lnTo>
                    <a:lnTo>
                      <a:pt x="8" y="84"/>
                    </a:lnTo>
                    <a:lnTo>
                      <a:pt x="12" y="80"/>
                    </a:lnTo>
                    <a:lnTo>
                      <a:pt x="17" y="77"/>
                    </a:lnTo>
                    <a:lnTo>
                      <a:pt x="21" y="76"/>
                    </a:lnTo>
                    <a:lnTo>
                      <a:pt x="26" y="76"/>
                    </a:lnTo>
                    <a:lnTo>
                      <a:pt x="36" y="76"/>
                    </a:lnTo>
                    <a:lnTo>
                      <a:pt x="62" y="76"/>
                    </a:lnTo>
                    <a:lnTo>
                      <a:pt x="88" y="76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88" y="102"/>
                    </a:lnTo>
                    <a:lnTo>
                      <a:pt x="100" y="97"/>
                    </a:lnTo>
                    <a:lnTo>
                      <a:pt x="109" y="90"/>
                    </a:lnTo>
                    <a:lnTo>
                      <a:pt x="117" y="84"/>
                    </a:lnTo>
                    <a:lnTo>
                      <a:pt x="124" y="76"/>
                    </a:lnTo>
                    <a:lnTo>
                      <a:pt x="130" y="68"/>
                    </a:lnTo>
                    <a:lnTo>
                      <a:pt x="135" y="59"/>
                    </a:lnTo>
                    <a:lnTo>
                      <a:pt x="143" y="42"/>
                    </a:lnTo>
                    <a:lnTo>
                      <a:pt x="153" y="13"/>
                    </a:lnTo>
                    <a:lnTo>
                      <a:pt x="157" y="4"/>
                    </a:lnTo>
                    <a:lnTo>
                      <a:pt x="160" y="2"/>
                    </a:lnTo>
                    <a:lnTo>
                      <a:pt x="163" y="0"/>
                    </a:lnTo>
                    <a:lnTo>
                      <a:pt x="163" y="0"/>
                    </a:lnTo>
                    <a:lnTo>
                      <a:pt x="178" y="2"/>
                    </a:lnTo>
                    <a:lnTo>
                      <a:pt x="191" y="4"/>
                    </a:lnTo>
                    <a:lnTo>
                      <a:pt x="200" y="8"/>
                    </a:lnTo>
                    <a:lnTo>
                      <a:pt x="207" y="13"/>
                    </a:lnTo>
                    <a:lnTo>
                      <a:pt x="212" y="20"/>
                    </a:lnTo>
                    <a:lnTo>
                      <a:pt x="215" y="28"/>
                    </a:lnTo>
                    <a:lnTo>
                      <a:pt x="216" y="35"/>
                    </a:lnTo>
                    <a:lnTo>
                      <a:pt x="215" y="43"/>
                    </a:lnTo>
                    <a:lnTo>
                      <a:pt x="213" y="51"/>
                    </a:lnTo>
                    <a:lnTo>
                      <a:pt x="212" y="59"/>
                    </a:lnTo>
                    <a:lnTo>
                      <a:pt x="205" y="73"/>
                    </a:lnTo>
                    <a:lnTo>
                      <a:pt x="199" y="86"/>
                    </a:lnTo>
                    <a:lnTo>
                      <a:pt x="199" y="86"/>
                    </a:lnTo>
                    <a:lnTo>
                      <a:pt x="207" y="85"/>
                    </a:lnTo>
                    <a:lnTo>
                      <a:pt x="216" y="84"/>
                    </a:lnTo>
                    <a:lnTo>
                      <a:pt x="225" y="84"/>
                    </a:lnTo>
                    <a:lnTo>
                      <a:pt x="235" y="86"/>
                    </a:lnTo>
                    <a:lnTo>
                      <a:pt x="241" y="89"/>
                    </a:lnTo>
                    <a:lnTo>
                      <a:pt x="244" y="91"/>
                    </a:lnTo>
                    <a:lnTo>
                      <a:pt x="248" y="95"/>
                    </a:lnTo>
                    <a:lnTo>
                      <a:pt x="252" y="100"/>
                    </a:lnTo>
                    <a:lnTo>
                      <a:pt x="255" y="107"/>
                    </a:lnTo>
                    <a:lnTo>
                      <a:pt x="256" y="115"/>
                    </a:lnTo>
                    <a:lnTo>
                      <a:pt x="256" y="115"/>
                    </a:lnTo>
                    <a:lnTo>
                      <a:pt x="255" y="124"/>
                    </a:lnTo>
                    <a:lnTo>
                      <a:pt x="254" y="132"/>
                    </a:lnTo>
                    <a:lnTo>
                      <a:pt x="250" y="139"/>
                    </a:lnTo>
                    <a:lnTo>
                      <a:pt x="242" y="147"/>
                    </a:lnTo>
                    <a:lnTo>
                      <a:pt x="242" y="147"/>
                    </a:lnTo>
                    <a:close/>
                    <a:moveTo>
                      <a:pt x="179" y="100"/>
                    </a:moveTo>
                    <a:lnTo>
                      <a:pt x="179" y="100"/>
                    </a:lnTo>
                    <a:lnTo>
                      <a:pt x="186" y="87"/>
                    </a:lnTo>
                    <a:lnTo>
                      <a:pt x="190" y="73"/>
                    </a:lnTo>
                    <a:lnTo>
                      <a:pt x="195" y="58"/>
                    </a:lnTo>
                    <a:lnTo>
                      <a:pt x="196" y="50"/>
                    </a:lnTo>
                    <a:lnTo>
                      <a:pt x="196" y="42"/>
                    </a:lnTo>
                    <a:lnTo>
                      <a:pt x="196" y="34"/>
                    </a:lnTo>
                    <a:lnTo>
                      <a:pt x="195" y="28"/>
                    </a:lnTo>
                    <a:lnTo>
                      <a:pt x="191" y="22"/>
                    </a:lnTo>
                    <a:lnTo>
                      <a:pt x="187" y="19"/>
                    </a:lnTo>
                    <a:lnTo>
                      <a:pt x="181" y="16"/>
                    </a:lnTo>
                    <a:lnTo>
                      <a:pt x="172" y="16"/>
                    </a:lnTo>
                    <a:lnTo>
                      <a:pt x="172" y="16"/>
                    </a:lnTo>
                    <a:lnTo>
                      <a:pt x="170" y="16"/>
                    </a:lnTo>
                    <a:lnTo>
                      <a:pt x="169" y="19"/>
                    </a:lnTo>
                    <a:lnTo>
                      <a:pt x="165" y="29"/>
                    </a:lnTo>
                    <a:lnTo>
                      <a:pt x="161" y="42"/>
                    </a:lnTo>
                    <a:lnTo>
                      <a:pt x="156" y="59"/>
                    </a:lnTo>
                    <a:lnTo>
                      <a:pt x="152" y="68"/>
                    </a:lnTo>
                    <a:lnTo>
                      <a:pt x="147" y="76"/>
                    </a:lnTo>
                    <a:lnTo>
                      <a:pt x="140" y="85"/>
                    </a:lnTo>
                    <a:lnTo>
                      <a:pt x="133" y="94"/>
                    </a:lnTo>
                    <a:lnTo>
                      <a:pt x="125" y="102"/>
                    </a:lnTo>
                    <a:lnTo>
                      <a:pt x="114" y="110"/>
                    </a:lnTo>
                    <a:lnTo>
                      <a:pt x="103" y="116"/>
                    </a:lnTo>
                    <a:lnTo>
                      <a:pt x="88" y="121"/>
                    </a:lnTo>
                    <a:lnTo>
                      <a:pt x="88" y="121"/>
                    </a:lnTo>
                    <a:lnTo>
                      <a:pt x="88" y="130"/>
                    </a:lnTo>
                    <a:lnTo>
                      <a:pt x="88" y="203"/>
                    </a:lnTo>
                    <a:lnTo>
                      <a:pt x="88" y="203"/>
                    </a:lnTo>
                    <a:lnTo>
                      <a:pt x="100" y="204"/>
                    </a:lnTo>
                    <a:lnTo>
                      <a:pt x="112" y="207"/>
                    </a:lnTo>
                    <a:lnTo>
                      <a:pt x="138" y="217"/>
                    </a:lnTo>
                    <a:lnTo>
                      <a:pt x="151" y="223"/>
                    </a:lnTo>
                    <a:lnTo>
                      <a:pt x="164" y="227"/>
                    </a:lnTo>
                    <a:lnTo>
                      <a:pt x="178" y="230"/>
                    </a:lnTo>
                    <a:lnTo>
                      <a:pt x="192" y="232"/>
                    </a:lnTo>
                    <a:lnTo>
                      <a:pt x="192" y="232"/>
                    </a:lnTo>
                    <a:lnTo>
                      <a:pt x="203" y="230"/>
                    </a:lnTo>
                    <a:lnTo>
                      <a:pt x="211" y="228"/>
                    </a:lnTo>
                    <a:lnTo>
                      <a:pt x="216" y="223"/>
                    </a:lnTo>
                    <a:lnTo>
                      <a:pt x="218" y="216"/>
                    </a:lnTo>
                    <a:lnTo>
                      <a:pt x="220" y="211"/>
                    </a:lnTo>
                    <a:lnTo>
                      <a:pt x="218" y="204"/>
                    </a:lnTo>
                    <a:lnTo>
                      <a:pt x="217" y="199"/>
                    </a:lnTo>
                    <a:lnTo>
                      <a:pt x="215" y="194"/>
                    </a:lnTo>
                    <a:lnTo>
                      <a:pt x="215" y="194"/>
                    </a:lnTo>
                    <a:lnTo>
                      <a:pt x="220" y="193"/>
                    </a:lnTo>
                    <a:lnTo>
                      <a:pt x="222" y="190"/>
                    </a:lnTo>
                    <a:lnTo>
                      <a:pt x="228" y="184"/>
                    </a:lnTo>
                    <a:lnTo>
                      <a:pt x="231" y="176"/>
                    </a:lnTo>
                    <a:lnTo>
                      <a:pt x="231" y="168"/>
                    </a:lnTo>
                    <a:lnTo>
                      <a:pt x="231" y="160"/>
                    </a:lnTo>
                    <a:lnTo>
                      <a:pt x="229" y="154"/>
                    </a:lnTo>
                    <a:lnTo>
                      <a:pt x="226" y="149"/>
                    </a:lnTo>
                    <a:lnTo>
                      <a:pt x="221" y="146"/>
                    </a:lnTo>
                    <a:lnTo>
                      <a:pt x="221" y="146"/>
                    </a:lnTo>
                    <a:lnTo>
                      <a:pt x="229" y="137"/>
                    </a:lnTo>
                    <a:lnTo>
                      <a:pt x="233" y="130"/>
                    </a:lnTo>
                    <a:lnTo>
                      <a:pt x="235" y="124"/>
                    </a:lnTo>
                    <a:lnTo>
                      <a:pt x="237" y="119"/>
                    </a:lnTo>
                    <a:lnTo>
                      <a:pt x="237" y="119"/>
                    </a:lnTo>
                    <a:lnTo>
                      <a:pt x="235" y="113"/>
                    </a:lnTo>
                    <a:lnTo>
                      <a:pt x="233" y="108"/>
                    </a:lnTo>
                    <a:lnTo>
                      <a:pt x="230" y="106"/>
                    </a:lnTo>
                    <a:lnTo>
                      <a:pt x="226" y="103"/>
                    </a:lnTo>
                    <a:lnTo>
                      <a:pt x="217" y="99"/>
                    </a:lnTo>
                    <a:lnTo>
                      <a:pt x="207" y="98"/>
                    </a:lnTo>
                    <a:lnTo>
                      <a:pt x="196" y="98"/>
                    </a:lnTo>
                    <a:lnTo>
                      <a:pt x="187" y="99"/>
                    </a:lnTo>
                    <a:lnTo>
                      <a:pt x="179" y="100"/>
                    </a:lnTo>
                    <a:lnTo>
                      <a:pt x="179" y="10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oudy Old Style" panose="02020404030301010803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CF7CEEEF-AB35-1846-8B35-B5D321E4BFFE}"/>
                  </a:ext>
                </a:extLst>
              </p:cNvPr>
              <p:cNvSpPr txBox="1"/>
              <p:nvPr/>
            </p:nvSpPr>
            <p:spPr>
              <a:xfrm>
                <a:off x="8063412" y="3027321"/>
                <a:ext cx="3334509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err="1">
                    <a:solidFill>
                      <a:schemeClr val="accent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Reviews.json</a:t>
                </a:r>
                <a:endParaRPr lang="en-US" sz="2000" b="1" dirty="0">
                  <a:solidFill>
                    <a:schemeClr val="accent4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lvl="0">
                  <a:defRPr/>
                </a:pPr>
                <a:r>
                  <a:rPr kumimoji="1" lang="en-US" altLang="zh-CN" sz="2000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B</a:t>
                </a:r>
                <a:r>
                  <a:rPr kumimoji="1" lang="en-US" altLang="zh-CN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asic</a:t>
                </a:r>
                <a:r>
                  <a:rPr kumimoji="1" lang="en-US" altLang="zh-CN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: </a:t>
                </a:r>
                <a:r>
                  <a:rPr kumimoji="1" lang="en-US" altLang="zh-CN" i="1" dirty="0" err="1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Business_id</a:t>
                </a:r>
                <a:r>
                  <a:rPr kumimoji="1" lang="en-US" altLang="zh-CN" i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, </a:t>
                </a:r>
                <a:r>
                  <a:rPr kumimoji="1" lang="en-US" altLang="zh-CN" i="1" dirty="0" err="1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Review_id</a:t>
                </a:r>
                <a:r>
                  <a:rPr kumimoji="1" lang="en-US" altLang="zh-CN" i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, </a:t>
                </a:r>
                <a:r>
                  <a:rPr kumimoji="1" lang="en-US" altLang="zh-CN" i="1" dirty="0" err="1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user_id</a:t>
                </a:r>
                <a:r>
                  <a:rPr kumimoji="1" lang="en-US" altLang="zh-CN" i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, Stars</a:t>
                </a:r>
              </a:p>
              <a:p>
                <a:pPr lvl="0">
                  <a:defRPr/>
                </a:pPr>
                <a:r>
                  <a:rPr kumimoji="1" lang="en-US" altLang="zh-CN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Comment</a:t>
                </a:r>
                <a:r>
                  <a:rPr kumimoji="1" lang="en-US" altLang="zh-CN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: </a:t>
                </a:r>
                <a:r>
                  <a:rPr kumimoji="1" lang="en-US" altLang="zh-CN" i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Date, Text</a:t>
                </a:r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96729C2-BFBA-3144-9513-029C59287DD6}"/>
                </a:ext>
              </a:extLst>
            </p:cNvPr>
            <p:cNvGrpSpPr/>
            <p:nvPr/>
          </p:nvGrpSpPr>
          <p:grpSpPr>
            <a:xfrm>
              <a:off x="7815600" y="4831648"/>
              <a:ext cx="3570037" cy="954107"/>
              <a:chOff x="8063412" y="1433652"/>
              <a:chExt cx="3570037" cy="954107"/>
            </a:xfrm>
          </p:grpSpPr>
          <p:sp>
            <p:nvSpPr>
              <p:cNvPr id="33" name="Freeform 330">
                <a:extLst>
                  <a:ext uri="{FF2B5EF4-FFF2-40B4-BE49-F238E27FC236}">
                    <a16:creationId xmlns:a16="http://schemas.microsoft.com/office/drawing/2014/main" id="{F63C75A4-F1F4-9944-98C5-51EA543F61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586784" y="1448942"/>
                <a:ext cx="288000" cy="324000"/>
              </a:xfrm>
              <a:custGeom>
                <a:avLst/>
                <a:gdLst>
                  <a:gd name="T0" fmla="*/ 88 w 222"/>
                  <a:gd name="T1" fmla="*/ 257 h 258"/>
                  <a:gd name="T2" fmla="*/ 33 w 222"/>
                  <a:gd name="T3" fmla="*/ 241 h 258"/>
                  <a:gd name="T4" fmla="*/ 9 w 222"/>
                  <a:gd name="T5" fmla="*/ 224 h 258"/>
                  <a:gd name="T6" fmla="*/ 1 w 222"/>
                  <a:gd name="T7" fmla="*/ 209 h 258"/>
                  <a:gd name="T8" fmla="*/ 1 w 222"/>
                  <a:gd name="T9" fmla="*/ 195 h 258"/>
                  <a:gd name="T10" fmla="*/ 21 w 222"/>
                  <a:gd name="T11" fmla="*/ 172 h 258"/>
                  <a:gd name="T12" fmla="*/ 21 w 222"/>
                  <a:gd name="T13" fmla="*/ 115 h 258"/>
                  <a:gd name="T14" fmla="*/ 35 w 222"/>
                  <a:gd name="T15" fmla="*/ 78 h 258"/>
                  <a:gd name="T16" fmla="*/ 64 w 222"/>
                  <a:gd name="T17" fmla="*/ 50 h 258"/>
                  <a:gd name="T18" fmla="*/ 74 w 222"/>
                  <a:gd name="T19" fmla="*/ 36 h 258"/>
                  <a:gd name="T20" fmla="*/ 77 w 222"/>
                  <a:gd name="T21" fmla="*/ 22 h 258"/>
                  <a:gd name="T22" fmla="*/ 91 w 222"/>
                  <a:gd name="T23" fmla="*/ 6 h 258"/>
                  <a:gd name="T24" fmla="*/ 112 w 222"/>
                  <a:gd name="T25" fmla="*/ 0 h 258"/>
                  <a:gd name="T26" fmla="*/ 126 w 222"/>
                  <a:gd name="T27" fmla="*/ 2 h 258"/>
                  <a:gd name="T28" fmla="*/ 142 w 222"/>
                  <a:gd name="T29" fmla="*/ 15 h 258"/>
                  <a:gd name="T30" fmla="*/ 148 w 222"/>
                  <a:gd name="T31" fmla="*/ 36 h 258"/>
                  <a:gd name="T32" fmla="*/ 147 w 222"/>
                  <a:gd name="T33" fmla="*/ 44 h 258"/>
                  <a:gd name="T34" fmla="*/ 179 w 222"/>
                  <a:gd name="T35" fmla="*/ 67 h 258"/>
                  <a:gd name="T36" fmla="*/ 199 w 222"/>
                  <a:gd name="T37" fmla="*/ 101 h 258"/>
                  <a:gd name="T38" fmla="*/ 203 w 222"/>
                  <a:gd name="T39" fmla="*/ 172 h 258"/>
                  <a:gd name="T40" fmla="*/ 217 w 222"/>
                  <a:gd name="T41" fmla="*/ 187 h 258"/>
                  <a:gd name="T42" fmla="*/ 222 w 222"/>
                  <a:gd name="T43" fmla="*/ 202 h 258"/>
                  <a:gd name="T44" fmla="*/ 217 w 222"/>
                  <a:gd name="T45" fmla="*/ 219 h 258"/>
                  <a:gd name="T46" fmla="*/ 203 w 222"/>
                  <a:gd name="T47" fmla="*/ 234 h 258"/>
                  <a:gd name="T48" fmla="*/ 155 w 222"/>
                  <a:gd name="T49" fmla="*/ 254 h 258"/>
                  <a:gd name="T50" fmla="*/ 112 w 222"/>
                  <a:gd name="T51" fmla="*/ 258 h 258"/>
                  <a:gd name="T52" fmla="*/ 70 w 222"/>
                  <a:gd name="T53" fmla="*/ 67 h 258"/>
                  <a:gd name="T54" fmla="*/ 52 w 222"/>
                  <a:gd name="T55" fmla="*/ 91 h 258"/>
                  <a:gd name="T56" fmla="*/ 42 w 222"/>
                  <a:gd name="T57" fmla="*/ 126 h 258"/>
                  <a:gd name="T58" fmla="*/ 42 w 222"/>
                  <a:gd name="T59" fmla="*/ 166 h 258"/>
                  <a:gd name="T60" fmla="*/ 52 w 222"/>
                  <a:gd name="T61" fmla="*/ 157 h 258"/>
                  <a:gd name="T62" fmla="*/ 70 w 222"/>
                  <a:gd name="T63" fmla="*/ 152 h 258"/>
                  <a:gd name="T64" fmla="*/ 73 w 222"/>
                  <a:gd name="T65" fmla="*/ 146 h 258"/>
                  <a:gd name="T66" fmla="*/ 66 w 222"/>
                  <a:gd name="T67" fmla="*/ 111 h 258"/>
                  <a:gd name="T68" fmla="*/ 72 w 222"/>
                  <a:gd name="T69" fmla="*/ 75 h 258"/>
                  <a:gd name="T70" fmla="*/ 78 w 222"/>
                  <a:gd name="T71" fmla="*/ 59 h 258"/>
                  <a:gd name="T72" fmla="*/ 81 w 222"/>
                  <a:gd name="T73" fmla="*/ 57 h 258"/>
                  <a:gd name="T74" fmla="*/ 78 w 222"/>
                  <a:gd name="T75" fmla="*/ 59 h 258"/>
                  <a:gd name="T76" fmla="*/ 96 w 222"/>
                  <a:gd name="T77" fmla="*/ 166 h 258"/>
                  <a:gd name="T78" fmla="*/ 59 w 222"/>
                  <a:gd name="T79" fmla="*/ 176 h 258"/>
                  <a:gd name="T80" fmla="*/ 39 w 222"/>
                  <a:gd name="T81" fmla="*/ 196 h 258"/>
                  <a:gd name="T82" fmla="*/ 39 w 222"/>
                  <a:gd name="T83" fmla="*/ 210 h 258"/>
                  <a:gd name="T84" fmla="*/ 59 w 222"/>
                  <a:gd name="T85" fmla="*/ 228 h 258"/>
                  <a:gd name="T86" fmla="*/ 96 w 222"/>
                  <a:gd name="T87" fmla="*/ 239 h 258"/>
                  <a:gd name="T88" fmla="*/ 126 w 222"/>
                  <a:gd name="T89" fmla="*/ 239 h 258"/>
                  <a:gd name="T90" fmla="*/ 164 w 222"/>
                  <a:gd name="T91" fmla="*/ 228 h 258"/>
                  <a:gd name="T92" fmla="*/ 183 w 222"/>
                  <a:gd name="T93" fmla="*/ 210 h 258"/>
                  <a:gd name="T94" fmla="*/ 183 w 222"/>
                  <a:gd name="T95" fmla="*/ 196 h 258"/>
                  <a:gd name="T96" fmla="*/ 164 w 222"/>
                  <a:gd name="T97" fmla="*/ 176 h 258"/>
                  <a:gd name="T98" fmla="*/ 126 w 222"/>
                  <a:gd name="T99" fmla="*/ 166 h 258"/>
                  <a:gd name="T100" fmla="*/ 112 w 222"/>
                  <a:gd name="T101" fmla="*/ 222 h 258"/>
                  <a:gd name="T102" fmla="*/ 99 w 222"/>
                  <a:gd name="T103" fmla="*/ 219 h 258"/>
                  <a:gd name="T104" fmla="*/ 83 w 222"/>
                  <a:gd name="T105" fmla="*/ 208 h 258"/>
                  <a:gd name="T106" fmla="*/ 75 w 222"/>
                  <a:gd name="T107" fmla="*/ 191 h 258"/>
                  <a:gd name="T108" fmla="*/ 91 w 222"/>
                  <a:gd name="T109" fmla="*/ 185 h 258"/>
                  <a:gd name="T110" fmla="*/ 112 w 222"/>
                  <a:gd name="T111" fmla="*/ 184 h 258"/>
                  <a:gd name="T112" fmla="*/ 139 w 222"/>
                  <a:gd name="T113" fmla="*/ 188 h 258"/>
                  <a:gd name="T114" fmla="*/ 146 w 222"/>
                  <a:gd name="T115" fmla="*/ 197 h 258"/>
                  <a:gd name="T116" fmla="*/ 135 w 222"/>
                  <a:gd name="T117" fmla="*/ 213 h 258"/>
                  <a:gd name="T118" fmla="*/ 118 w 222"/>
                  <a:gd name="T119" fmla="*/ 221 h 2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2" h="258">
                    <a:moveTo>
                      <a:pt x="112" y="258"/>
                    </a:moveTo>
                    <a:lnTo>
                      <a:pt x="112" y="258"/>
                    </a:lnTo>
                    <a:lnTo>
                      <a:pt x="88" y="257"/>
                    </a:lnTo>
                    <a:lnTo>
                      <a:pt x="68" y="254"/>
                    </a:lnTo>
                    <a:lnTo>
                      <a:pt x="49" y="249"/>
                    </a:lnTo>
                    <a:lnTo>
                      <a:pt x="33" y="241"/>
                    </a:lnTo>
                    <a:lnTo>
                      <a:pt x="20" y="234"/>
                    </a:lnTo>
                    <a:lnTo>
                      <a:pt x="13" y="230"/>
                    </a:lnTo>
                    <a:lnTo>
                      <a:pt x="9" y="224"/>
                    </a:lnTo>
                    <a:lnTo>
                      <a:pt x="5" y="219"/>
                    </a:lnTo>
                    <a:lnTo>
                      <a:pt x="3" y="214"/>
                    </a:lnTo>
                    <a:lnTo>
                      <a:pt x="1" y="209"/>
                    </a:lnTo>
                    <a:lnTo>
                      <a:pt x="0" y="202"/>
                    </a:lnTo>
                    <a:lnTo>
                      <a:pt x="0" y="202"/>
                    </a:lnTo>
                    <a:lnTo>
                      <a:pt x="1" y="195"/>
                    </a:lnTo>
                    <a:lnTo>
                      <a:pt x="5" y="187"/>
                    </a:lnTo>
                    <a:lnTo>
                      <a:pt x="12" y="179"/>
                    </a:lnTo>
                    <a:lnTo>
                      <a:pt x="21" y="172"/>
                    </a:lnTo>
                    <a:lnTo>
                      <a:pt x="21" y="128"/>
                    </a:lnTo>
                    <a:lnTo>
                      <a:pt x="21" y="128"/>
                    </a:lnTo>
                    <a:lnTo>
                      <a:pt x="21" y="115"/>
                    </a:lnTo>
                    <a:lnTo>
                      <a:pt x="25" y="101"/>
                    </a:lnTo>
                    <a:lnTo>
                      <a:pt x="29" y="89"/>
                    </a:lnTo>
                    <a:lnTo>
                      <a:pt x="35" y="78"/>
                    </a:lnTo>
                    <a:lnTo>
                      <a:pt x="43" y="67"/>
                    </a:lnTo>
                    <a:lnTo>
                      <a:pt x="52" y="58"/>
                    </a:lnTo>
                    <a:lnTo>
                      <a:pt x="64" y="50"/>
                    </a:lnTo>
                    <a:lnTo>
                      <a:pt x="75" y="44"/>
                    </a:lnTo>
                    <a:lnTo>
                      <a:pt x="75" y="44"/>
                    </a:lnTo>
                    <a:lnTo>
                      <a:pt x="74" y="36"/>
                    </a:lnTo>
                    <a:lnTo>
                      <a:pt x="74" y="36"/>
                    </a:lnTo>
                    <a:lnTo>
                      <a:pt x="75" y="28"/>
                    </a:lnTo>
                    <a:lnTo>
                      <a:pt x="77" y="22"/>
                    </a:lnTo>
                    <a:lnTo>
                      <a:pt x="81" y="15"/>
                    </a:lnTo>
                    <a:lnTo>
                      <a:pt x="85" y="10"/>
                    </a:lnTo>
                    <a:lnTo>
                      <a:pt x="91" y="6"/>
                    </a:lnTo>
                    <a:lnTo>
                      <a:pt x="96" y="2"/>
                    </a:lnTo>
                    <a:lnTo>
                      <a:pt x="104" y="0"/>
                    </a:lnTo>
                    <a:lnTo>
                      <a:pt x="112" y="0"/>
                    </a:lnTo>
                    <a:lnTo>
                      <a:pt x="112" y="0"/>
                    </a:lnTo>
                    <a:lnTo>
                      <a:pt x="118" y="0"/>
                    </a:lnTo>
                    <a:lnTo>
                      <a:pt x="126" y="2"/>
                    </a:lnTo>
                    <a:lnTo>
                      <a:pt x="131" y="6"/>
                    </a:lnTo>
                    <a:lnTo>
                      <a:pt x="138" y="10"/>
                    </a:lnTo>
                    <a:lnTo>
                      <a:pt x="142" y="15"/>
                    </a:lnTo>
                    <a:lnTo>
                      <a:pt x="146" y="22"/>
                    </a:lnTo>
                    <a:lnTo>
                      <a:pt x="147" y="28"/>
                    </a:lnTo>
                    <a:lnTo>
                      <a:pt x="148" y="36"/>
                    </a:lnTo>
                    <a:lnTo>
                      <a:pt x="148" y="36"/>
                    </a:lnTo>
                    <a:lnTo>
                      <a:pt x="147" y="44"/>
                    </a:lnTo>
                    <a:lnTo>
                      <a:pt x="147" y="44"/>
                    </a:lnTo>
                    <a:lnTo>
                      <a:pt x="160" y="50"/>
                    </a:lnTo>
                    <a:lnTo>
                      <a:pt x="170" y="58"/>
                    </a:lnTo>
                    <a:lnTo>
                      <a:pt x="179" y="67"/>
                    </a:lnTo>
                    <a:lnTo>
                      <a:pt x="187" y="78"/>
                    </a:lnTo>
                    <a:lnTo>
                      <a:pt x="194" y="89"/>
                    </a:lnTo>
                    <a:lnTo>
                      <a:pt x="199" y="101"/>
                    </a:lnTo>
                    <a:lnTo>
                      <a:pt x="202" y="115"/>
                    </a:lnTo>
                    <a:lnTo>
                      <a:pt x="203" y="128"/>
                    </a:lnTo>
                    <a:lnTo>
                      <a:pt x="203" y="172"/>
                    </a:lnTo>
                    <a:lnTo>
                      <a:pt x="203" y="172"/>
                    </a:lnTo>
                    <a:lnTo>
                      <a:pt x="211" y="179"/>
                    </a:lnTo>
                    <a:lnTo>
                      <a:pt x="217" y="187"/>
                    </a:lnTo>
                    <a:lnTo>
                      <a:pt x="221" y="195"/>
                    </a:lnTo>
                    <a:lnTo>
                      <a:pt x="222" y="202"/>
                    </a:lnTo>
                    <a:lnTo>
                      <a:pt x="222" y="202"/>
                    </a:lnTo>
                    <a:lnTo>
                      <a:pt x="222" y="209"/>
                    </a:lnTo>
                    <a:lnTo>
                      <a:pt x="220" y="214"/>
                    </a:lnTo>
                    <a:lnTo>
                      <a:pt x="217" y="219"/>
                    </a:lnTo>
                    <a:lnTo>
                      <a:pt x="213" y="224"/>
                    </a:lnTo>
                    <a:lnTo>
                      <a:pt x="209" y="230"/>
                    </a:lnTo>
                    <a:lnTo>
                      <a:pt x="203" y="234"/>
                    </a:lnTo>
                    <a:lnTo>
                      <a:pt x="190" y="241"/>
                    </a:lnTo>
                    <a:lnTo>
                      <a:pt x="173" y="249"/>
                    </a:lnTo>
                    <a:lnTo>
                      <a:pt x="155" y="254"/>
                    </a:lnTo>
                    <a:lnTo>
                      <a:pt x="134" y="257"/>
                    </a:lnTo>
                    <a:lnTo>
                      <a:pt x="112" y="258"/>
                    </a:lnTo>
                    <a:lnTo>
                      <a:pt x="112" y="258"/>
                    </a:lnTo>
                    <a:close/>
                    <a:moveTo>
                      <a:pt x="78" y="59"/>
                    </a:moveTo>
                    <a:lnTo>
                      <a:pt x="78" y="59"/>
                    </a:lnTo>
                    <a:lnTo>
                      <a:pt x="70" y="67"/>
                    </a:lnTo>
                    <a:lnTo>
                      <a:pt x="62" y="74"/>
                    </a:lnTo>
                    <a:lnTo>
                      <a:pt x="57" y="83"/>
                    </a:lnTo>
                    <a:lnTo>
                      <a:pt x="52" y="91"/>
                    </a:lnTo>
                    <a:lnTo>
                      <a:pt x="48" y="100"/>
                    </a:lnTo>
                    <a:lnTo>
                      <a:pt x="46" y="109"/>
                    </a:lnTo>
                    <a:lnTo>
                      <a:pt x="42" y="126"/>
                    </a:lnTo>
                    <a:lnTo>
                      <a:pt x="40" y="141"/>
                    </a:lnTo>
                    <a:lnTo>
                      <a:pt x="40" y="154"/>
                    </a:lnTo>
                    <a:lnTo>
                      <a:pt x="42" y="166"/>
                    </a:lnTo>
                    <a:lnTo>
                      <a:pt x="42" y="166"/>
                    </a:lnTo>
                    <a:lnTo>
                      <a:pt x="44" y="163"/>
                    </a:lnTo>
                    <a:lnTo>
                      <a:pt x="52" y="157"/>
                    </a:lnTo>
                    <a:lnTo>
                      <a:pt x="57" y="154"/>
                    </a:lnTo>
                    <a:lnTo>
                      <a:pt x="64" y="152"/>
                    </a:lnTo>
                    <a:lnTo>
                      <a:pt x="70" y="152"/>
                    </a:lnTo>
                    <a:lnTo>
                      <a:pt x="77" y="152"/>
                    </a:lnTo>
                    <a:lnTo>
                      <a:pt x="77" y="152"/>
                    </a:lnTo>
                    <a:lnTo>
                      <a:pt x="73" y="146"/>
                    </a:lnTo>
                    <a:lnTo>
                      <a:pt x="70" y="140"/>
                    </a:lnTo>
                    <a:lnTo>
                      <a:pt x="66" y="126"/>
                    </a:lnTo>
                    <a:lnTo>
                      <a:pt x="66" y="111"/>
                    </a:lnTo>
                    <a:lnTo>
                      <a:pt x="66" y="98"/>
                    </a:lnTo>
                    <a:lnTo>
                      <a:pt x="69" y="85"/>
                    </a:lnTo>
                    <a:lnTo>
                      <a:pt x="72" y="75"/>
                    </a:lnTo>
                    <a:lnTo>
                      <a:pt x="75" y="66"/>
                    </a:lnTo>
                    <a:lnTo>
                      <a:pt x="78" y="59"/>
                    </a:lnTo>
                    <a:lnTo>
                      <a:pt x="78" y="59"/>
                    </a:lnTo>
                    <a:lnTo>
                      <a:pt x="81" y="58"/>
                    </a:lnTo>
                    <a:lnTo>
                      <a:pt x="81" y="58"/>
                    </a:lnTo>
                    <a:lnTo>
                      <a:pt x="81" y="57"/>
                    </a:lnTo>
                    <a:lnTo>
                      <a:pt x="79" y="57"/>
                    </a:lnTo>
                    <a:lnTo>
                      <a:pt x="78" y="59"/>
                    </a:lnTo>
                    <a:lnTo>
                      <a:pt x="78" y="59"/>
                    </a:lnTo>
                    <a:close/>
                    <a:moveTo>
                      <a:pt x="112" y="166"/>
                    </a:moveTo>
                    <a:lnTo>
                      <a:pt x="112" y="166"/>
                    </a:lnTo>
                    <a:lnTo>
                      <a:pt x="96" y="166"/>
                    </a:lnTo>
                    <a:lnTo>
                      <a:pt x="82" y="169"/>
                    </a:lnTo>
                    <a:lnTo>
                      <a:pt x="70" y="172"/>
                    </a:lnTo>
                    <a:lnTo>
                      <a:pt x="59" y="176"/>
                    </a:lnTo>
                    <a:lnTo>
                      <a:pt x="49" y="182"/>
                    </a:lnTo>
                    <a:lnTo>
                      <a:pt x="43" y="188"/>
                    </a:lnTo>
                    <a:lnTo>
                      <a:pt x="39" y="196"/>
                    </a:lnTo>
                    <a:lnTo>
                      <a:pt x="38" y="202"/>
                    </a:lnTo>
                    <a:lnTo>
                      <a:pt x="38" y="202"/>
                    </a:lnTo>
                    <a:lnTo>
                      <a:pt x="39" y="210"/>
                    </a:lnTo>
                    <a:lnTo>
                      <a:pt x="43" y="217"/>
                    </a:lnTo>
                    <a:lnTo>
                      <a:pt x="49" y="223"/>
                    </a:lnTo>
                    <a:lnTo>
                      <a:pt x="59" y="228"/>
                    </a:lnTo>
                    <a:lnTo>
                      <a:pt x="70" y="234"/>
                    </a:lnTo>
                    <a:lnTo>
                      <a:pt x="82" y="237"/>
                    </a:lnTo>
                    <a:lnTo>
                      <a:pt x="96" y="239"/>
                    </a:lnTo>
                    <a:lnTo>
                      <a:pt x="112" y="240"/>
                    </a:lnTo>
                    <a:lnTo>
                      <a:pt x="112" y="240"/>
                    </a:lnTo>
                    <a:lnTo>
                      <a:pt x="126" y="239"/>
                    </a:lnTo>
                    <a:lnTo>
                      <a:pt x="140" y="237"/>
                    </a:lnTo>
                    <a:lnTo>
                      <a:pt x="152" y="234"/>
                    </a:lnTo>
                    <a:lnTo>
                      <a:pt x="164" y="228"/>
                    </a:lnTo>
                    <a:lnTo>
                      <a:pt x="173" y="223"/>
                    </a:lnTo>
                    <a:lnTo>
                      <a:pt x="179" y="217"/>
                    </a:lnTo>
                    <a:lnTo>
                      <a:pt x="183" y="210"/>
                    </a:lnTo>
                    <a:lnTo>
                      <a:pt x="186" y="202"/>
                    </a:lnTo>
                    <a:lnTo>
                      <a:pt x="186" y="202"/>
                    </a:lnTo>
                    <a:lnTo>
                      <a:pt x="183" y="196"/>
                    </a:lnTo>
                    <a:lnTo>
                      <a:pt x="179" y="188"/>
                    </a:lnTo>
                    <a:lnTo>
                      <a:pt x="173" y="182"/>
                    </a:lnTo>
                    <a:lnTo>
                      <a:pt x="164" y="176"/>
                    </a:lnTo>
                    <a:lnTo>
                      <a:pt x="152" y="172"/>
                    </a:lnTo>
                    <a:lnTo>
                      <a:pt x="140" y="169"/>
                    </a:lnTo>
                    <a:lnTo>
                      <a:pt x="126" y="166"/>
                    </a:lnTo>
                    <a:lnTo>
                      <a:pt x="112" y="166"/>
                    </a:lnTo>
                    <a:lnTo>
                      <a:pt x="112" y="166"/>
                    </a:lnTo>
                    <a:close/>
                    <a:moveTo>
                      <a:pt x="112" y="222"/>
                    </a:moveTo>
                    <a:lnTo>
                      <a:pt x="112" y="222"/>
                    </a:lnTo>
                    <a:lnTo>
                      <a:pt x="104" y="221"/>
                    </a:lnTo>
                    <a:lnTo>
                      <a:pt x="99" y="219"/>
                    </a:lnTo>
                    <a:lnTo>
                      <a:pt x="92" y="217"/>
                    </a:lnTo>
                    <a:lnTo>
                      <a:pt x="87" y="213"/>
                    </a:lnTo>
                    <a:lnTo>
                      <a:pt x="83" y="208"/>
                    </a:lnTo>
                    <a:lnTo>
                      <a:pt x="79" y="204"/>
                    </a:lnTo>
                    <a:lnTo>
                      <a:pt x="77" y="197"/>
                    </a:lnTo>
                    <a:lnTo>
                      <a:pt x="75" y="191"/>
                    </a:lnTo>
                    <a:lnTo>
                      <a:pt x="75" y="191"/>
                    </a:lnTo>
                    <a:lnTo>
                      <a:pt x="83" y="188"/>
                    </a:lnTo>
                    <a:lnTo>
                      <a:pt x="91" y="185"/>
                    </a:lnTo>
                    <a:lnTo>
                      <a:pt x="101" y="184"/>
                    </a:lnTo>
                    <a:lnTo>
                      <a:pt x="112" y="184"/>
                    </a:lnTo>
                    <a:lnTo>
                      <a:pt x="112" y="184"/>
                    </a:lnTo>
                    <a:lnTo>
                      <a:pt x="121" y="184"/>
                    </a:lnTo>
                    <a:lnTo>
                      <a:pt x="131" y="185"/>
                    </a:lnTo>
                    <a:lnTo>
                      <a:pt x="139" y="188"/>
                    </a:lnTo>
                    <a:lnTo>
                      <a:pt x="147" y="191"/>
                    </a:lnTo>
                    <a:lnTo>
                      <a:pt x="147" y="191"/>
                    </a:lnTo>
                    <a:lnTo>
                      <a:pt x="146" y="197"/>
                    </a:lnTo>
                    <a:lnTo>
                      <a:pt x="143" y="204"/>
                    </a:lnTo>
                    <a:lnTo>
                      <a:pt x="139" y="208"/>
                    </a:lnTo>
                    <a:lnTo>
                      <a:pt x="135" y="213"/>
                    </a:lnTo>
                    <a:lnTo>
                      <a:pt x="130" y="217"/>
                    </a:lnTo>
                    <a:lnTo>
                      <a:pt x="124" y="219"/>
                    </a:lnTo>
                    <a:lnTo>
                      <a:pt x="118" y="221"/>
                    </a:lnTo>
                    <a:lnTo>
                      <a:pt x="112" y="222"/>
                    </a:lnTo>
                    <a:lnTo>
                      <a:pt x="112" y="222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oudy Old Style" panose="02020404030301010803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8C5EF9AE-DBC5-2543-B5E0-031ABD8ADA06}"/>
                  </a:ext>
                </a:extLst>
              </p:cNvPr>
              <p:cNvSpPr txBox="1"/>
              <p:nvPr/>
            </p:nvSpPr>
            <p:spPr>
              <a:xfrm>
                <a:off x="8063412" y="1433652"/>
                <a:ext cx="3570037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err="1">
                    <a:solidFill>
                      <a:schemeClr val="accent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Checkin.json</a:t>
                </a:r>
                <a:endParaRPr lang="en-US" sz="2000" u="sng" dirty="0">
                  <a:solidFill>
                    <a:schemeClr val="accent4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lvl="0">
                  <a:defRPr/>
                </a:pPr>
                <a:r>
                  <a:rPr kumimoji="1" lang="en-US" altLang="zh-CN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Check-in</a:t>
                </a:r>
                <a:r>
                  <a:rPr kumimoji="1" lang="en-US" altLang="zh-CN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: </a:t>
                </a:r>
                <a:r>
                  <a:rPr kumimoji="1" lang="en-US" altLang="zh-CN" i="1" dirty="0" err="1"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Business_id</a:t>
                </a:r>
                <a:r>
                  <a:rPr kumimoji="1" lang="en-US" altLang="zh-CN" i="1" dirty="0"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,</a:t>
                </a:r>
                <a:r>
                  <a:rPr kumimoji="1" lang="zh-CN" altLang="en-US" i="1" dirty="0"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 </a:t>
                </a:r>
                <a:r>
                  <a:rPr kumimoji="1" lang="en-US" altLang="zh-CN" i="1" dirty="0"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Date</a:t>
                </a:r>
              </a:p>
              <a:p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A298CEB-BE7D-CD4C-98DE-9D28BCBA586D}"/>
                </a:ext>
              </a:extLst>
            </p:cNvPr>
            <p:cNvGrpSpPr/>
            <p:nvPr/>
          </p:nvGrpSpPr>
          <p:grpSpPr>
            <a:xfrm>
              <a:off x="7815600" y="1218526"/>
              <a:ext cx="3631181" cy="2155537"/>
              <a:chOff x="7873817" y="1171565"/>
              <a:chExt cx="3631181" cy="2155537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7A6538E1-8EC9-9B41-8752-DA61E2ED2F94}"/>
                  </a:ext>
                </a:extLst>
              </p:cNvPr>
              <p:cNvSpPr txBox="1"/>
              <p:nvPr/>
            </p:nvSpPr>
            <p:spPr>
              <a:xfrm>
                <a:off x="7873817" y="1234221"/>
                <a:ext cx="3631181" cy="209288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b="1" dirty="0" err="1">
                    <a:solidFill>
                      <a:schemeClr val="accent4"/>
                    </a:solidFill>
                    <a:latin typeface="Calibri" panose="020F0502020204030204" pitchFamily="34" charset="0"/>
                    <a:cs typeface="Calibri" panose="020F0502020204030204" pitchFamily="34" charset="0"/>
                  </a:rPr>
                  <a:t>Business.json</a:t>
                </a:r>
                <a:endParaRPr lang="en-US" sz="2000" b="1" dirty="0">
                  <a:solidFill>
                    <a:schemeClr val="accent4"/>
                  </a:solidFill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pPr lvl="0">
                  <a:defRPr/>
                </a:pPr>
                <a:r>
                  <a:rPr kumimoji="1" lang="en-US" altLang="zh-CN" sz="2000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B</a:t>
                </a:r>
                <a:r>
                  <a:rPr kumimoji="1" lang="en-US" altLang="zh-CN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asic</a:t>
                </a:r>
                <a:r>
                  <a:rPr kumimoji="1" lang="en-US" altLang="zh-CN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:</a:t>
                </a:r>
                <a:r>
                  <a:rPr kumimoji="1" lang="ko-KR" altLang="en-US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 </a:t>
                </a:r>
                <a:r>
                  <a:rPr kumimoji="1" lang="en-US" altLang="zh-CN" i="1" dirty="0" err="1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Business_id</a:t>
                </a:r>
                <a:r>
                  <a:rPr kumimoji="1" lang="en-US" altLang="zh-CN" i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, Name, </a:t>
                </a:r>
                <a:r>
                  <a:rPr kumimoji="1" lang="en-US" altLang="zh-CN" i="1" dirty="0" err="1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Postal_code</a:t>
                </a:r>
                <a:r>
                  <a:rPr kumimoji="1" lang="en-US" altLang="zh-CN" i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, Stars </a:t>
                </a:r>
              </a:p>
              <a:p>
                <a:pPr lvl="0">
                  <a:defRPr/>
                </a:pPr>
                <a:r>
                  <a:rPr kumimoji="1" lang="en-US" altLang="zh-CN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Location</a:t>
                </a:r>
                <a:r>
                  <a:rPr kumimoji="1" lang="en-US" altLang="zh-CN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:</a:t>
                </a:r>
                <a:r>
                  <a:rPr kumimoji="1" lang="ko-KR" altLang="en-US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 </a:t>
                </a:r>
                <a:r>
                  <a:rPr kumimoji="1" lang="en-US" altLang="zh-CN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State, City, Address, Latitude, </a:t>
                </a:r>
                <a:r>
                  <a:rPr kumimoji="1" lang="en-US" altLang="zh-CN" dirty="0" err="1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Longtitude</a:t>
                </a:r>
                <a:endParaRPr kumimoji="1" lang="en-US" altLang="ko-KR" dirty="0">
                  <a:solidFill>
                    <a:srgbClr val="000000"/>
                  </a:solidFill>
                  <a:latin typeface="Calibri" panose="020F0502020204030204" pitchFamily="34" charset="0"/>
                  <a:ea typeface="Microsoft YaHei" panose="020B0503020204020204" pitchFamily="34" charset="-122"/>
                  <a:cs typeface="Calibri" panose="020F0502020204030204" pitchFamily="34" charset="0"/>
                </a:endParaRPr>
              </a:p>
              <a:p>
                <a:pPr lvl="0">
                  <a:defRPr/>
                </a:pPr>
                <a:r>
                  <a:rPr kumimoji="1" lang="en-US" altLang="zh-CN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Open Hour</a:t>
                </a:r>
                <a:r>
                  <a:rPr kumimoji="1" lang="en-US" altLang="zh-CN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:</a:t>
                </a:r>
                <a:r>
                  <a:rPr kumimoji="1" lang="ko-KR" altLang="en-US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 </a:t>
                </a:r>
                <a:r>
                  <a:rPr kumimoji="1" lang="en-US" altLang="zh-CN" i="1" dirty="0" err="1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Open_state</a:t>
                </a:r>
                <a:r>
                  <a:rPr kumimoji="1" lang="en-US" altLang="zh-CN" i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, </a:t>
                </a:r>
                <a:r>
                  <a:rPr kumimoji="1" lang="en-US" altLang="zh-CN" i="1" dirty="0" err="1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Open_time</a:t>
                </a:r>
                <a:endParaRPr kumimoji="1" lang="en-US" altLang="ko-KR" i="1" dirty="0">
                  <a:solidFill>
                    <a:srgbClr val="000000"/>
                  </a:solidFill>
                  <a:latin typeface="Calibri" panose="020F0502020204030204" pitchFamily="34" charset="0"/>
                  <a:ea typeface="Microsoft YaHei" panose="020B0503020204020204" pitchFamily="34" charset="-122"/>
                  <a:cs typeface="Calibri" panose="020F0502020204030204" pitchFamily="34" charset="0"/>
                </a:endParaRPr>
              </a:p>
              <a:p>
                <a:pPr lvl="0">
                  <a:defRPr/>
                </a:pPr>
                <a:r>
                  <a:rPr kumimoji="1" lang="en-US" altLang="zh-CN" b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Menu Category</a:t>
                </a:r>
                <a:r>
                  <a:rPr kumimoji="1" lang="en-US" altLang="zh-CN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:</a:t>
                </a:r>
                <a:r>
                  <a:rPr kumimoji="1" lang="ko-KR" altLang="en-US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 </a:t>
                </a:r>
                <a:r>
                  <a:rPr kumimoji="1" lang="en-US" altLang="zh-CN" i="1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Taste, Type</a:t>
                </a:r>
                <a:r>
                  <a:rPr kumimoji="1" lang="en-US" altLang="zh-CN" dirty="0">
                    <a:solidFill>
                      <a:srgbClr val="000000"/>
                    </a:solidFill>
                    <a:latin typeface="Calibri" panose="020F0502020204030204" pitchFamily="34" charset="0"/>
                    <a:ea typeface="Microsoft YaHei" panose="020B0503020204020204" pitchFamily="34" charset="-122"/>
                    <a:cs typeface="Calibri" panose="020F0502020204030204" pitchFamily="34" charset="0"/>
                  </a:rPr>
                  <a:t> </a:t>
                </a:r>
              </a:p>
            </p:txBody>
          </p:sp>
          <p:sp>
            <p:nvSpPr>
              <p:cNvPr id="35" name="Freeform 40">
                <a:extLst>
                  <a:ext uri="{FF2B5EF4-FFF2-40B4-BE49-F238E27FC236}">
                    <a16:creationId xmlns:a16="http://schemas.microsoft.com/office/drawing/2014/main" id="{5F73601B-F4BD-9548-B39E-630EB52577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66464" y="1171565"/>
                <a:ext cx="340636" cy="385729"/>
              </a:xfrm>
              <a:custGeom>
                <a:avLst/>
                <a:gdLst>
                  <a:gd name="T0" fmla="*/ 5 w 260"/>
                  <a:gd name="T1" fmla="*/ 234 h 234"/>
                  <a:gd name="T2" fmla="*/ 0 w 260"/>
                  <a:gd name="T3" fmla="*/ 224 h 234"/>
                  <a:gd name="T4" fmla="*/ 11 w 260"/>
                  <a:gd name="T5" fmla="*/ 213 h 234"/>
                  <a:gd name="T6" fmla="*/ 42 w 260"/>
                  <a:gd name="T7" fmla="*/ 213 h 234"/>
                  <a:gd name="T8" fmla="*/ 115 w 260"/>
                  <a:gd name="T9" fmla="*/ 213 h 234"/>
                  <a:gd name="T10" fmla="*/ 239 w 260"/>
                  <a:gd name="T11" fmla="*/ 213 h 234"/>
                  <a:gd name="T12" fmla="*/ 256 w 260"/>
                  <a:gd name="T13" fmla="*/ 217 h 234"/>
                  <a:gd name="T14" fmla="*/ 259 w 260"/>
                  <a:gd name="T15" fmla="*/ 229 h 234"/>
                  <a:gd name="T16" fmla="*/ 250 w 260"/>
                  <a:gd name="T17" fmla="*/ 234 h 234"/>
                  <a:gd name="T18" fmla="*/ 129 w 260"/>
                  <a:gd name="T19" fmla="*/ 172 h 234"/>
                  <a:gd name="T20" fmla="*/ 167 w 260"/>
                  <a:gd name="T21" fmla="*/ 194 h 234"/>
                  <a:gd name="T22" fmla="*/ 193 w 260"/>
                  <a:gd name="T23" fmla="*/ 132 h 234"/>
                  <a:gd name="T24" fmla="*/ 74 w 260"/>
                  <a:gd name="T25" fmla="*/ 143 h 234"/>
                  <a:gd name="T26" fmla="*/ 79 w 260"/>
                  <a:gd name="T27" fmla="*/ 134 h 234"/>
                  <a:gd name="T28" fmla="*/ 90 w 260"/>
                  <a:gd name="T29" fmla="*/ 137 h 234"/>
                  <a:gd name="T30" fmla="*/ 91 w 260"/>
                  <a:gd name="T31" fmla="*/ 147 h 234"/>
                  <a:gd name="T32" fmla="*/ 91 w 260"/>
                  <a:gd name="T33" fmla="*/ 185 h 234"/>
                  <a:gd name="T34" fmla="*/ 90 w 260"/>
                  <a:gd name="T35" fmla="*/ 197 h 234"/>
                  <a:gd name="T36" fmla="*/ 79 w 260"/>
                  <a:gd name="T37" fmla="*/ 198 h 234"/>
                  <a:gd name="T38" fmla="*/ 74 w 260"/>
                  <a:gd name="T39" fmla="*/ 190 h 234"/>
                  <a:gd name="T40" fmla="*/ 78 w 260"/>
                  <a:gd name="T41" fmla="*/ 150 h 234"/>
                  <a:gd name="T42" fmla="*/ 235 w 260"/>
                  <a:gd name="T43" fmla="*/ 120 h 234"/>
                  <a:gd name="T44" fmla="*/ 222 w 260"/>
                  <a:gd name="T45" fmla="*/ 113 h 234"/>
                  <a:gd name="T46" fmla="*/ 212 w 260"/>
                  <a:gd name="T47" fmla="*/ 99 h 234"/>
                  <a:gd name="T48" fmla="*/ 196 w 260"/>
                  <a:gd name="T49" fmla="*/ 119 h 234"/>
                  <a:gd name="T50" fmla="*/ 186 w 260"/>
                  <a:gd name="T51" fmla="*/ 119 h 234"/>
                  <a:gd name="T52" fmla="*/ 170 w 260"/>
                  <a:gd name="T53" fmla="*/ 99 h 234"/>
                  <a:gd name="T54" fmla="*/ 159 w 260"/>
                  <a:gd name="T55" fmla="*/ 119 h 234"/>
                  <a:gd name="T56" fmla="*/ 147 w 260"/>
                  <a:gd name="T57" fmla="*/ 119 h 234"/>
                  <a:gd name="T58" fmla="*/ 131 w 260"/>
                  <a:gd name="T59" fmla="*/ 99 h 234"/>
                  <a:gd name="T60" fmla="*/ 122 w 260"/>
                  <a:gd name="T61" fmla="*/ 113 h 234"/>
                  <a:gd name="T62" fmla="*/ 109 w 260"/>
                  <a:gd name="T63" fmla="*/ 120 h 234"/>
                  <a:gd name="T64" fmla="*/ 91 w 260"/>
                  <a:gd name="T65" fmla="*/ 107 h 234"/>
                  <a:gd name="T66" fmla="*/ 85 w 260"/>
                  <a:gd name="T67" fmla="*/ 107 h 234"/>
                  <a:gd name="T68" fmla="*/ 66 w 260"/>
                  <a:gd name="T69" fmla="*/ 120 h 234"/>
                  <a:gd name="T70" fmla="*/ 53 w 260"/>
                  <a:gd name="T71" fmla="*/ 113 h 234"/>
                  <a:gd name="T72" fmla="*/ 44 w 260"/>
                  <a:gd name="T73" fmla="*/ 99 h 234"/>
                  <a:gd name="T74" fmla="*/ 29 w 260"/>
                  <a:gd name="T75" fmla="*/ 119 h 234"/>
                  <a:gd name="T76" fmla="*/ 17 w 260"/>
                  <a:gd name="T77" fmla="*/ 119 h 234"/>
                  <a:gd name="T78" fmla="*/ 5 w 260"/>
                  <a:gd name="T79" fmla="*/ 99 h 234"/>
                  <a:gd name="T80" fmla="*/ 255 w 260"/>
                  <a:gd name="T81" fmla="*/ 99 h 234"/>
                  <a:gd name="T82" fmla="*/ 242 w 260"/>
                  <a:gd name="T83" fmla="*/ 119 h 234"/>
                  <a:gd name="T84" fmla="*/ 29 w 260"/>
                  <a:gd name="T85" fmla="*/ 16 h 234"/>
                  <a:gd name="T86" fmla="*/ 29 w 260"/>
                  <a:gd name="T87" fmla="*/ 16 h 234"/>
                  <a:gd name="T88" fmla="*/ 198 w 260"/>
                  <a:gd name="T89" fmla="*/ 21 h 234"/>
                  <a:gd name="T90" fmla="*/ 172 w 260"/>
                  <a:gd name="T91" fmla="*/ 21 h 234"/>
                  <a:gd name="T92" fmla="*/ 135 w 260"/>
                  <a:gd name="T93" fmla="*/ 84 h 234"/>
                  <a:gd name="T94" fmla="*/ 89 w 260"/>
                  <a:gd name="T95" fmla="*/ 84 h 234"/>
                  <a:gd name="T96" fmla="*/ 89 w 260"/>
                  <a:gd name="T97" fmla="*/ 84 h 234"/>
                  <a:gd name="T98" fmla="*/ 37 w 260"/>
                  <a:gd name="T99" fmla="*/ 84 h 234"/>
                  <a:gd name="T100" fmla="*/ 234 w 260"/>
                  <a:gd name="T101" fmla="*/ 11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60" h="234">
                    <a:moveTo>
                      <a:pt x="250" y="234"/>
                    </a:moveTo>
                    <a:lnTo>
                      <a:pt x="11" y="234"/>
                    </a:lnTo>
                    <a:lnTo>
                      <a:pt x="11" y="234"/>
                    </a:lnTo>
                    <a:lnTo>
                      <a:pt x="5" y="234"/>
                    </a:lnTo>
                    <a:lnTo>
                      <a:pt x="3" y="232"/>
                    </a:lnTo>
                    <a:lnTo>
                      <a:pt x="0" y="229"/>
                    </a:lnTo>
                    <a:lnTo>
                      <a:pt x="0" y="224"/>
                    </a:lnTo>
                    <a:lnTo>
                      <a:pt x="0" y="224"/>
                    </a:lnTo>
                    <a:lnTo>
                      <a:pt x="0" y="220"/>
                    </a:lnTo>
                    <a:lnTo>
                      <a:pt x="3" y="217"/>
                    </a:lnTo>
                    <a:lnTo>
                      <a:pt x="5" y="215"/>
                    </a:lnTo>
                    <a:lnTo>
                      <a:pt x="11" y="213"/>
                    </a:lnTo>
                    <a:lnTo>
                      <a:pt x="26" y="213"/>
                    </a:lnTo>
                    <a:lnTo>
                      <a:pt x="26" y="130"/>
                    </a:lnTo>
                    <a:lnTo>
                      <a:pt x="42" y="130"/>
                    </a:lnTo>
                    <a:lnTo>
                      <a:pt x="42" y="213"/>
                    </a:lnTo>
                    <a:lnTo>
                      <a:pt x="104" y="213"/>
                    </a:lnTo>
                    <a:lnTo>
                      <a:pt x="104" y="125"/>
                    </a:lnTo>
                    <a:lnTo>
                      <a:pt x="115" y="125"/>
                    </a:lnTo>
                    <a:lnTo>
                      <a:pt x="115" y="213"/>
                    </a:lnTo>
                    <a:lnTo>
                      <a:pt x="224" y="213"/>
                    </a:lnTo>
                    <a:lnTo>
                      <a:pt x="224" y="130"/>
                    </a:lnTo>
                    <a:lnTo>
                      <a:pt x="239" y="130"/>
                    </a:lnTo>
                    <a:lnTo>
                      <a:pt x="239" y="213"/>
                    </a:lnTo>
                    <a:lnTo>
                      <a:pt x="250" y="213"/>
                    </a:lnTo>
                    <a:lnTo>
                      <a:pt x="250" y="213"/>
                    </a:lnTo>
                    <a:lnTo>
                      <a:pt x="254" y="215"/>
                    </a:lnTo>
                    <a:lnTo>
                      <a:pt x="256" y="217"/>
                    </a:lnTo>
                    <a:lnTo>
                      <a:pt x="259" y="220"/>
                    </a:lnTo>
                    <a:lnTo>
                      <a:pt x="260" y="224"/>
                    </a:lnTo>
                    <a:lnTo>
                      <a:pt x="260" y="224"/>
                    </a:lnTo>
                    <a:lnTo>
                      <a:pt x="259" y="229"/>
                    </a:lnTo>
                    <a:lnTo>
                      <a:pt x="256" y="232"/>
                    </a:lnTo>
                    <a:lnTo>
                      <a:pt x="254" y="234"/>
                    </a:lnTo>
                    <a:lnTo>
                      <a:pt x="250" y="234"/>
                    </a:lnTo>
                    <a:lnTo>
                      <a:pt x="250" y="234"/>
                    </a:lnTo>
                    <a:close/>
                    <a:moveTo>
                      <a:pt x="125" y="168"/>
                    </a:moveTo>
                    <a:lnTo>
                      <a:pt x="164" y="129"/>
                    </a:lnTo>
                    <a:lnTo>
                      <a:pt x="168" y="133"/>
                    </a:lnTo>
                    <a:lnTo>
                      <a:pt x="129" y="172"/>
                    </a:lnTo>
                    <a:lnTo>
                      <a:pt x="125" y="168"/>
                    </a:lnTo>
                    <a:close/>
                    <a:moveTo>
                      <a:pt x="209" y="159"/>
                    </a:moveTo>
                    <a:lnTo>
                      <a:pt x="170" y="198"/>
                    </a:lnTo>
                    <a:lnTo>
                      <a:pt x="167" y="194"/>
                    </a:lnTo>
                    <a:lnTo>
                      <a:pt x="206" y="155"/>
                    </a:lnTo>
                    <a:lnTo>
                      <a:pt x="209" y="159"/>
                    </a:lnTo>
                    <a:close/>
                    <a:moveTo>
                      <a:pt x="130" y="194"/>
                    </a:moveTo>
                    <a:lnTo>
                      <a:pt x="193" y="132"/>
                    </a:lnTo>
                    <a:lnTo>
                      <a:pt x="196" y="136"/>
                    </a:lnTo>
                    <a:lnTo>
                      <a:pt x="134" y="198"/>
                    </a:lnTo>
                    <a:lnTo>
                      <a:pt x="130" y="194"/>
                    </a:lnTo>
                    <a:close/>
                    <a:moveTo>
                      <a:pt x="74" y="143"/>
                    </a:moveTo>
                    <a:lnTo>
                      <a:pt x="74" y="143"/>
                    </a:lnTo>
                    <a:lnTo>
                      <a:pt x="74" y="139"/>
                    </a:lnTo>
                    <a:lnTo>
                      <a:pt x="77" y="137"/>
                    </a:lnTo>
                    <a:lnTo>
                      <a:pt x="79" y="134"/>
                    </a:lnTo>
                    <a:lnTo>
                      <a:pt x="83" y="133"/>
                    </a:lnTo>
                    <a:lnTo>
                      <a:pt x="83" y="133"/>
                    </a:lnTo>
                    <a:lnTo>
                      <a:pt x="87" y="134"/>
                    </a:lnTo>
                    <a:lnTo>
                      <a:pt x="90" y="137"/>
                    </a:lnTo>
                    <a:lnTo>
                      <a:pt x="91" y="139"/>
                    </a:lnTo>
                    <a:lnTo>
                      <a:pt x="92" y="143"/>
                    </a:lnTo>
                    <a:lnTo>
                      <a:pt x="92" y="143"/>
                    </a:lnTo>
                    <a:lnTo>
                      <a:pt x="91" y="147"/>
                    </a:lnTo>
                    <a:lnTo>
                      <a:pt x="89" y="151"/>
                    </a:lnTo>
                    <a:lnTo>
                      <a:pt x="89" y="182"/>
                    </a:lnTo>
                    <a:lnTo>
                      <a:pt x="89" y="182"/>
                    </a:lnTo>
                    <a:lnTo>
                      <a:pt x="91" y="185"/>
                    </a:lnTo>
                    <a:lnTo>
                      <a:pt x="92" y="190"/>
                    </a:lnTo>
                    <a:lnTo>
                      <a:pt x="92" y="190"/>
                    </a:lnTo>
                    <a:lnTo>
                      <a:pt x="91" y="193"/>
                    </a:lnTo>
                    <a:lnTo>
                      <a:pt x="90" y="197"/>
                    </a:lnTo>
                    <a:lnTo>
                      <a:pt x="87" y="198"/>
                    </a:lnTo>
                    <a:lnTo>
                      <a:pt x="83" y="199"/>
                    </a:lnTo>
                    <a:lnTo>
                      <a:pt x="83" y="199"/>
                    </a:lnTo>
                    <a:lnTo>
                      <a:pt x="79" y="198"/>
                    </a:lnTo>
                    <a:lnTo>
                      <a:pt x="77" y="197"/>
                    </a:lnTo>
                    <a:lnTo>
                      <a:pt x="74" y="193"/>
                    </a:lnTo>
                    <a:lnTo>
                      <a:pt x="74" y="190"/>
                    </a:lnTo>
                    <a:lnTo>
                      <a:pt x="74" y="190"/>
                    </a:lnTo>
                    <a:lnTo>
                      <a:pt x="74" y="185"/>
                    </a:lnTo>
                    <a:lnTo>
                      <a:pt x="78" y="182"/>
                    </a:lnTo>
                    <a:lnTo>
                      <a:pt x="78" y="150"/>
                    </a:lnTo>
                    <a:lnTo>
                      <a:pt x="78" y="150"/>
                    </a:lnTo>
                    <a:lnTo>
                      <a:pt x="74" y="147"/>
                    </a:lnTo>
                    <a:lnTo>
                      <a:pt x="74" y="143"/>
                    </a:lnTo>
                    <a:lnTo>
                      <a:pt x="74" y="143"/>
                    </a:lnTo>
                    <a:close/>
                    <a:moveTo>
                      <a:pt x="235" y="120"/>
                    </a:moveTo>
                    <a:lnTo>
                      <a:pt x="235" y="120"/>
                    </a:lnTo>
                    <a:lnTo>
                      <a:pt x="232" y="119"/>
                    </a:lnTo>
                    <a:lnTo>
                      <a:pt x="228" y="119"/>
                    </a:lnTo>
                    <a:lnTo>
                      <a:pt x="222" y="113"/>
                    </a:lnTo>
                    <a:lnTo>
                      <a:pt x="217" y="107"/>
                    </a:lnTo>
                    <a:lnTo>
                      <a:pt x="216" y="99"/>
                    </a:lnTo>
                    <a:lnTo>
                      <a:pt x="212" y="99"/>
                    </a:lnTo>
                    <a:lnTo>
                      <a:pt x="212" y="99"/>
                    </a:lnTo>
                    <a:lnTo>
                      <a:pt x="211" y="107"/>
                    </a:lnTo>
                    <a:lnTo>
                      <a:pt x="207" y="113"/>
                    </a:lnTo>
                    <a:lnTo>
                      <a:pt x="200" y="119"/>
                    </a:lnTo>
                    <a:lnTo>
                      <a:pt x="196" y="119"/>
                    </a:lnTo>
                    <a:lnTo>
                      <a:pt x="193" y="120"/>
                    </a:lnTo>
                    <a:lnTo>
                      <a:pt x="193" y="120"/>
                    </a:lnTo>
                    <a:lnTo>
                      <a:pt x="190" y="119"/>
                    </a:lnTo>
                    <a:lnTo>
                      <a:pt x="186" y="119"/>
                    </a:lnTo>
                    <a:lnTo>
                      <a:pt x="180" y="113"/>
                    </a:lnTo>
                    <a:lnTo>
                      <a:pt x="176" y="107"/>
                    </a:lnTo>
                    <a:lnTo>
                      <a:pt x="174" y="99"/>
                    </a:lnTo>
                    <a:lnTo>
                      <a:pt x="170" y="99"/>
                    </a:lnTo>
                    <a:lnTo>
                      <a:pt x="170" y="99"/>
                    </a:lnTo>
                    <a:lnTo>
                      <a:pt x="168" y="107"/>
                    </a:lnTo>
                    <a:lnTo>
                      <a:pt x="164" y="113"/>
                    </a:lnTo>
                    <a:lnTo>
                      <a:pt x="159" y="119"/>
                    </a:lnTo>
                    <a:lnTo>
                      <a:pt x="155" y="119"/>
                    </a:lnTo>
                    <a:lnTo>
                      <a:pt x="151" y="120"/>
                    </a:lnTo>
                    <a:lnTo>
                      <a:pt x="151" y="120"/>
                    </a:lnTo>
                    <a:lnTo>
                      <a:pt x="147" y="119"/>
                    </a:lnTo>
                    <a:lnTo>
                      <a:pt x="144" y="119"/>
                    </a:lnTo>
                    <a:lnTo>
                      <a:pt x="138" y="113"/>
                    </a:lnTo>
                    <a:lnTo>
                      <a:pt x="134" y="107"/>
                    </a:lnTo>
                    <a:lnTo>
                      <a:pt x="131" y="99"/>
                    </a:lnTo>
                    <a:lnTo>
                      <a:pt x="129" y="99"/>
                    </a:lnTo>
                    <a:lnTo>
                      <a:pt x="129" y="99"/>
                    </a:lnTo>
                    <a:lnTo>
                      <a:pt x="126" y="107"/>
                    </a:lnTo>
                    <a:lnTo>
                      <a:pt x="122" y="113"/>
                    </a:lnTo>
                    <a:lnTo>
                      <a:pt x="116" y="119"/>
                    </a:lnTo>
                    <a:lnTo>
                      <a:pt x="113" y="119"/>
                    </a:lnTo>
                    <a:lnTo>
                      <a:pt x="109" y="120"/>
                    </a:lnTo>
                    <a:lnTo>
                      <a:pt x="109" y="120"/>
                    </a:lnTo>
                    <a:lnTo>
                      <a:pt x="105" y="119"/>
                    </a:lnTo>
                    <a:lnTo>
                      <a:pt x="102" y="119"/>
                    </a:lnTo>
                    <a:lnTo>
                      <a:pt x="96" y="113"/>
                    </a:lnTo>
                    <a:lnTo>
                      <a:pt x="91" y="107"/>
                    </a:lnTo>
                    <a:lnTo>
                      <a:pt x="90" y="99"/>
                    </a:lnTo>
                    <a:lnTo>
                      <a:pt x="86" y="99"/>
                    </a:lnTo>
                    <a:lnTo>
                      <a:pt x="86" y="99"/>
                    </a:lnTo>
                    <a:lnTo>
                      <a:pt x="85" y="107"/>
                    </a:lnTo>
                    <a:lnTo>
                      <a:pt x="81" y="113"/>
                    </a:lnTo>
                    <a:lnTo>
                      <a:pt x="74" y="119"/>
                    </a:lnTo>
                    <a:lnTo>
                      <a:pt x="70" y="119"/>
                    </a:lnTo>
                    <a:lnTo>
                      <a:pt x="66" y="120"/>
                    </a:lnTo>
                    <a:lnTo>
                      <a:pt x="66" y="120"/>
                    </a:lnTo>
                    <a:lnTo>
                      <a:pt x="64" y="119"/>
                    </a:lnTo>
                    <a:lnTo>
                      <a:pt x="60" y="119"/>
                    </a:lnTo>
                    <a:lnTo>
                      <a:pt x="53" y="113"/>
                    </a:lnTo>
                    <a:lnTo>
                      <a:pt x="50" y="107"/>
                    </a:lnTo>
                    <a:lnTo>
                      <a:pt x="48" y="99"/>
                    </a:lnTo>
                    <a:lnTo>
                      <a:pt x="44" y="99"/>
                    </a:lnTo>
                    <a:lnTo>
                      <a:pt x="44" y="99"/>
                    </a:lnTo>
                    <a:lnTo>
                      <a:pt x="42" y="107"/>
                    </a:lnTo>
                    <a:lnTo>
                      <a:pt x="38" y="113"/>
                    </a:lnTo>
                    <a:lnTo>
                      <a:pt x="33" y="119"/>
                    </a:lnTo>
                    <a:lnTo>
                      <a:pt x="29" y="119"/>
                    </a:lnTo>
                    <a:lnTo>
                      <a:pt x="25" y="120"/>
                    </a:lnTo>
                    <a:lnTo>
                      <a:pt x="25" y="120"/>
                    </a:lnTo>
                    <a:lnTo>
                      <a:pt x="21" y="119"/>
                    </a:lnTo>
                    <a:lnTo>
                      <a:pt x="17" y="119"/>
                    </a:lnTo>
                    <a:lnTo>
                      <a:pt x="12" y="113"/>
                    </a:lnTo>
                    <a:lnTo>
                      <a:pt x="8" y="107"/>
                    </a:lnTo>
                    <a:lnTo>
                      <a:pt x="5" y="99"/>
                    </a:lnTo>
                    <a:lnTo>
                      <a:pt x="5" y="99"/>
                    </a:lnTo>
                    <a:lnTo>
                      <a:pt x="5" y="94"/>
                    </a:lnTo>
                    <a:lnTo>
                      <a:pt x="255" y="94"/>
                    </a:lnTo>
                    <a:lnTo>
                      <a:pt x="255" y="99"/>
                    </a:lnTo>
                    <a:lnTo>
                      <a:pt x="255" y="99"/>
                    </a:lnTo>
                    <a:lnTo>
                      <a:pt x="255" y="99"/>
                    </a:lnTo>
                    <a:lnTo>
                      <a:pt x="252" y="107"/>
                    </a:lnTo>
                    <a:lnTo>
                      <a:pt x="248" y="113"/>
                    </a:lnTo>
                    <a:lnTo>
                      <a:pt x="242" y="119"/>
                    </a:lnTo>
                    <a:lnTo>
                      <a:pt x="239" y="119"/>
                    </a:lnTo>
                    <a:lnTo>
                      <a:pt x="235" y="120"/>
                    </a:lnTo>
                    <a:lnTo>
                      <a:pt x="235" y="120"/>
                    </a:lnTo>
                    <a:close/>
                    <a:moveTo>
                      <a:pt x="29" y="16"/>
                    </a:moveTo>
                    <a:lnTo>
                      <a:pt x="230" y="16"/>
                    </a:lnTo>
                    <a:lnTo>
                      <a:pt x="255" y="89"/>
                    </a:lnTo>
                    <a:lnTo>
                      <a:pt x="5" y="89"/>
                    </a:lnTo>
                    <a:lnTo>
                      <a:pt x="29" y="16"/>
                    </a:lnTo>
                    <a:close/>
                    <a:moveTo>
                      <a:pt x="213" y="84"/>
                    </a:moveTo>
                    <a:lnTo>
                      <a:pt x="224" y="84"/>
                    </a:lnTo>
                    <a:lnTo>
                      <a:pt x="208" y="21"/>
                    </a:lnTo>
                    <a:lnTo>
                      <a:pt x="198" y="21"/>
                    </a:lnTo>
                    <a:lnTo>
                      <a:pt x="213" y="84"/>
                    </a:lnTo>
                    <a:close/>
                    <a:moveTo>
                      <a:pt x="172" y="84"/>
                    </a:moveTo>
                    <a:lnTo>
                      <a:pt x="182" y="84"/>
                    </a:lnTo>
                    <a:lnTo>
                      <a:pt x="172" y="21"/>
                    </a:lnTo>
                    <a:lnTo>
                      <a:pt x="161" y="21"/>
                    </a:lnTo>
                    <a:lnTo>
                      <a:pt x="172" y="84"/>
                    </a:lnTo>
                    <a:close/>
                    <a:moveTo>
                      <a:pt x="125" y="84"/>
                    </a:moveTo>
                    <a:lnTo>
                      <a:pt x="135" y="84"/>
                    </a:lnTo>
                    <a:lnTo>
                      <a:pt x="135" y="21"/>
                    </a:lnTo>
                    <a:lnTo>
                      <a:pt x="125" y="21"/>
                    </a:lnTo>
                    <a:lnTo>
                      <a:pt x="125" y="84"/>
                    </a:lnTo>
                    <a:close/>
                    <a:moveTo>
                      <a:pt x="89" y="84"/>
                    </a:moveTo>
                    <a:lnTo>
                      <a:pt x="99" y="21"/>
                    </a:lnTo>
                    <a:lnTo>
                      <a:pt x="89" y="21"/>
                    </a:lnTo>
                    <a:lnTo>
                      <a:pt x="78" y="84"/>
                    </a:lnTo>
                    <a:lnTo>
                      <a:pt x="89" y="84"/>
                    </a:lnTo>
                    <a:close/>
                    <a:moveTo>
                      <a:pt x="47" y="84"/>
                    </a:moveTo>
                    <a:lnTo>
                      <a:pt x="63" y="21"/>
                    </a:lnTo>
                    <a:lnTo>
                      <a:pt x="52" y="21"/>
                    </a:lnTo>
                    <a:lnTo>
                      <a:pt x="37" y="84"/>
                    </a:lnTo>
                    <a:lnTo>
                      <a:pt x="47" y="84"/>
                    </a:lnTo>
                    <a:close/>
                    <a:moveTo>
                      <a:pt x="26" y="0"/>
                    </a:moveTo>
                    <a:lnTo>
                      <a:pt x="234" y="0"/>
                    </a:lnTo>
                    <a:lnTo>
                      <a:pt x="234" y="11"/>
                    </a:lnTo>
                    <a:lnTo>
                      <a:pt x="26" y="11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oudy Old Style" panose="02020404030301010803"/>
                  <a:ea typeface="宋体" panose="02010600030101010101" pitchFamily="2" charset="-122"/>
                  <a:cs typeface="+mn-cs"/>
                </a:endParaRPr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37FF16DC-380C-5743-A499-721F231FB547}"/>
                </a:ext>
              </a:extLst>
            </p:cNvPr>
            <p:cNvGrpSpPr/>
            <p:nvPr/>
          </p:nvGrpSpPr>
          <p:grpSpPr>
            <a:xfrm flipH="1" flipV="1">
              <a:off x="6488860" y="4317642"/>
              <a:ext cx="1253686" cy="849773"/>
              <a:chOff x="3073113" y="2085318"/>
              <a:chExt cx="1253686" cy="849773"/>
            </a:xfrm>
          </p:grpSpPr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E5F8DE56-B2C2-9848-9D13-DF290F1EAE0E}"/>
                  </a:ext>
                </a:extLst>
              </p:cNvPr>
              <p:cNvGrpSpPr/>
              <p:nvPr/>
            </p:nvGrpSpPr>
            <p:grpSpPr>
              <a:xfrm>
                <a:off x="3085032" y="2149818"/>
                <a:ext cx="1241767" cy="785273"/>
                <a:chOff x="3085032" y="2149818"/>
                <a:chExt cx="1241767" cy="785273"/>
              </a:xfrm>
            </p:grpSpPr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B375FADF-5CFE-864E-9437-2B652A3D0F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3841032" y="2149818"/>
                  <a:ext cx="485767" cy="785273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4DB105B6-AF09-4145-AF22-1C4BD759D0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3085032" y="2149818"/>
                  <a:ext cx="756000" cy="0"/>
                </a:xfrm>
                <a:prstGeom prst="line">
                  <a:avLst/>
                </a:prstGeom>
                <a:ln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1">
                  <a:schemeClr val="dk1"/>
                </a:lnRef>
                <a:fillRef idx="0">
                  <a:schemeClr val="dk1"/>
                </a:fillRef>
                <a:effectRef idx="0">
                  <a:schemeClr val="dk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6D088E92-7137-EE44-9DCD-342F2B004F23}"/>
                  </a:ext>
                </a:extLst>
              </p:cNvPr>
              <p:cNvSpPr/>
              <p:nvPr/>
            </p:nvSpPr>
            <p:spPr>
              <a:xfrm>
                <a:off x="3073113" y="2085318"/>
                <a:ext cx="108000" cy="10800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58716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60ADA-2BC1-884A-A62A-83C454241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359" y="513631"/>
            <a:ext cx="11223356" cy="695237"/>
          </a:xfrm>
        </p:spPr>
        <p:txBody>
          <a:bodyPr>
            <a:normAutofit/>
          </a:bodyPr>
          <a:lstStyle/>
          <a:p>
            <a:r>
              <a:rPr lang="en-US" sz="4000" b="1" i="0" dirty="0">
                <a:latin typeface="Calibri" panose="020F0502020204030204" pitchFamily="34" charset="0"/>
                <a:cs typeface="Calibri" panose="020F0502020204030204" pitchFamily="34" charset="0"/>
              </a:rPr>
              <a:t>Design Requirements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CEBC719-20BE-4440-A757-9220F94946D9}"/>
              </a:ext>
            </a:extLst>
          </p:cNvPr>
          <p:cNvSpPr txBox="1"/>
          <p:nvPr/>
        </p:nvSpPr>
        <p:spPr>
          <a:xfrm>
            <a:off x="520044" y="1992751"/>
            <a:ext cx="23975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Analyze the relationship between the dates and the crowdedness</a:t>
            </a: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9CA9B0C-60FB-F74C-B305-B3FCF851D856}"/>
              </a:ext>
            </a:extLst>
          </p:cNvPr>
          <p:cNvGrpSpPr/>
          <p:nvPr/>
        </p:nvGrpSpPr>
        <p:grpSpPr>
          <a:xfrm>
            <a:off x="2917586" y="3607076"/>
            <a:ext cx="1368001" cy="108000"/>
            <a:chOff x="3115019" y="3381308"/>
            <a:chExt cx="1368001" cy="108000"/>
          </a:xfrm>
        </p:grpSpPr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ED93892-C81D-1245-87B2-41876347646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3020" y="3426484"/>
              <a:ext cx="12600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D2A9C1CD-6F51-854C-ACF5-DDD529DC531C}"/>
                </a:ext>
              </a:extLst>
            </p:cNvPr>
            <p:cNvSpPr/>
            <p:nvPr/>
          </p:nvSpPr>
          <p:spPr>
            <a:xfrm>
              <a:off x="3115019" y="3381308"/>
              <a:ext cx="108000" cy="108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B778D94A-44F8-2243-9355-609F070C4FD6}"/>
              </a:ext>
            </a:extLst>
          </p:cNvPr>
          <p:cNvGrpSpPr/>
          <p:nvPr/>
        </p:nvGrpSpPr>
        <p:grpSpPr>
          <a:xfrm>
            <a:off x="2917586" y="2461408"/>
            <a:ext cx="1211780" cy="500681"/>
            <a:chOff x="3115019" y="2434409"/>
            <a:chExt cx="1211780" cy="500681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E9C0EFB-CB68-4044-B811-7D8605D8444A}"/>
                </a:ext>
              </a:extLst>
            </p:cNvPr>
            <p:cNvGrpSpPr/>
            <p:nvPr/>
          </p:nvGrpSpPr>
          <p:grpSpPr>
            <a:xfrm>
              <a:off x="3223020" y="2491601"/>
              <a:ext cx="1103779" cy="443489"/>
              <a:chOff x="3223020" y="2491601"/>
              <a:chExt cx="1103779" cy="443489"/>
            </a:xfrm>
          </p:grpSpPr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4AEBFA22-69B6-6E49-91B6-10405FF3C28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977962" y="2491601"/>
                <a:ext cx="348837" cy="443489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85328242-7647-6246-A0A1-C7CCE00B38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23020" y="2491601"/>
                <a:ext cx="756000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279BB016-A20B-514B-B3D8-0952B8AEC7E4}"/>
                </a:ext>
              </a:extLst>
            </p:cNvPr>
            <p:cNvSpPr/>
            <p:nvPr/>
          </p:nvSpPr>
          <p:spPr>
            <a:xfrm>
              <a:off x="3115019" y="2434409"/>
              <a:ext cx="108000" cy="108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E91025D-F8DB-7D44-ADD1-EF9C3908BC59}"/>
              </a:ext>
            </a:extLst>
          </p:cNvPr>
          <p:cNvGrpSpPr/>
          <p:nvPr/>
        </p:nvGrpSpPr>
        <p:grpSpPr>
          <a:xfrm>
            <a:off x="2923154" y="4315833"/>
            <a:ext cx="1211780" cy="497489"/>
            <a:chOff x="3115019" y="3926702"/>
            <a:chExt cx="1211780" cy="497489"/>
          </a:xfrm>
        </p:grpSpPr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967309B2-626C-414A-91BD-06C4A440C2F1}"/>
                </a:ext>
              </a:extLst>
            </p:cNvPr>
            <p:cNvGrpSpPr/>
            <p:nvPr/>
          </p:nvGrpSpPr>
          <p:grpSpPr>
            <a:xfrm flipV="1">
              <a:off x="3223020" y="3926702"/>
              <a:ext cx="1103779" cy="443489"/>
              <a:chOff x="3223020" y="2491601"/>
              <a:chExt cx="1103779" cy="443489"/>
            </a:xfrm>
          </p:grpSpPr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AB4FC853-1F85-EF4F-9DEC-3B5C70F381A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977962" y="2491601"/>
                <a:ext cx="348837" cy="443489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E519980B-D43B-D740-B048-978CBB0C7373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23020" y="2491601"/>
                <a:ext cx="756000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737FF426-A115-DC4E-B3E4-8F4662916249}"/>
                </a:ext>
              </a:extLst>
            </p:cNvPr>
            <p:cNvSpPr/>
            <p:nvPr/>
          </p:nvSpPr>
          <p:spPr>
            <a:xfrm>
              <a:off x="3115019" y="4316191"/>
              <a:ext cx="108000" cy="1080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86CDB4B3-7914-894D-B8FB-6BBDF877BE1C}"/>
              </a:ext>
            </a:extLst>
          </p:cNvPr>
          <p:cNvSpPr txBox="1"/>
          <p:nvPr/>
        </p:nvSpPr>
        <p:spPr>
          <a:xfrm>
            <a:off x="523963" y="3321054"/>
            <a:ext cx="23975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Visualize the customers’ rating pattern 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AFF8372-036E-EE4B-8C50-D5BDCB904B6F}"/>
              </a:ext>
            </a:extLst>
          </p:cNvPr>
          <p:cNvSpPr txBox="1"/>
          <p:nvPr/>
        </p:nvSpPr>
        <p:spPr>
          <a:xfrm>
            <a:off x="494655" y="4372358"/>
            <a:ext cx="23975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Analyze the relationship between the customers’ rating and the review comments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078EBE9-B613-0A43-B177-E7885F6FCB97}"/>
              </a:ext>
            </a:extLst>
          </p:cNvPr>
          <p:cNvGrpSpPr/>
          <p:nvPr/>
        </p:nvGrpSpPr>
        <p:grpSpPr>
          <a:xfrm>
            <a:off x="4111645" y="2491599"/>
            <a:ext cx="1918035" cy="2305243"/>
            <a:chOff x="4326799" y="2491599"/>
            <a:chExt cx="1918035" cy="2305243"/>
          </a:xfrm>
        </p:grpSpPr>
        <p:sp>
          <p:nvSpPr>
            <p:cNvPr id="7" name="Hexagon 6">
              <a:extLst>
                <a:ext uri="{FF2B5EF4-FFF2-40B4-BE49-F238E27FC236}">
                  <a16:creationId xmlns:a16="http://schemas.microsoft.com/office/drawing/2014/main" id="{59409A3C-2106-DB4A-A899-385992B1F1B0}"/>
                </a:ext>
              </a:extLst>
            </p:cNvPr>
            <p:cNvSpPr/>
            <p:nvPr/>
          </p:nvSpPr>
          <p:spPr>
            <a:xfrm rot="16200000">
              <a:off x="4133195" y="2685203"/>
              <a:ext cx="2305243" cy="1918035"/>
            </a:xfrm>
            <a:prstGeom prst="hexagon">
              <a:avLst/>
            </a:prstGeom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1F92405-DA0E-3446-9CB8-1EE79FC253AD}"/>
                </a:ext>
              </a:extLst>
            </p:cNvPr>
            <p:cNvSpPr txBox="1"/>
            <p:nvPr/>
          </p:nvSpPr>
          <p:spPr>
            <a:xfrm>
              <a:off x="4649862" y="2971268"/>
              <a:ext cx="128913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Business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40E4CBD-1FF6-3144-B2E5-74318EE7B397}"/>
                </a:ext>
              </a:extLst>
            </p:cNvPr>
            <p:cNvCxnSpPr/>
            <p:nvPr/>
          </p:nvCxnSpPr>
          <p:spPr>
            <a:xfrm>
              <a:off x="4614003" y="3485317"/>
              <a:ext cx="133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DFE337E-280C-EF4F-8716-D74E207EAB06}"/>
                </a:ext>
              </a:extLst>
            </p:cNvPr>
            <p:cNvSpPr txBox="1"/>
            <p:nvPr/>
          </p:nvSpPr>
          <p:spPr>
            <a:xfrm>
              <a:off x="4404909" y="3530370"/>
              <a:ext cx="176181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Gain insight into customers’ visit pattern and review</a:t>
              </a: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591A625-12FD-9C42-B1CA-8663EAC8E783}"/>
              </a:ext>
            </a:extLst>
          </p:cNvPr>
          <p:cNvGrpSpPr/>
          <p:nvPr/>
        </p:nvGrpSpPr>
        <p:grpSpPr>
          <a:xfrm flipH="1">
            <a:off x="7948749" y="3218610"/>
            <a:ext cx="1368001" cy="108000"/>
            <a:chOff x="3115019" y="3381308"/>
            <a:chExt cx="1368001" cy="108000"/>
          </a:xfrm>
        </p:grpSpPr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08C19F72-D591-D649-B65D-9BA1765CA2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3020" y="3426484"/>
              <a:ext cx="12600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AA479B89-56AA-8C4B-AB29-3D330749CBE7}"/>
                </a:ext>
              </a:extLst>
            </p:cNvPr>
            <p:cNvSpPr/>
            <p:nvPr/>
          </p:nvSpPr>
          <p:spPr>
            <a:xfrm>
              <a:off x="3115019" y="3381308"/>
              <a:ext cx="108000" cy="108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242C872-76A8-734C-8770-45179C10B7D7}"/>
              </a:ext>
            </a:extLst>
          </p:cNvPr>
          <p:cNvGrpSpPr/>
          <p:nvPr/>
        </p:nvGrpSpPr>
        <p:grpSpPr>
          <a:xfrm flipH="1">
            <a:off x="8075045" y="2137368"/>
            <a:ext cx="1211780" cy="841202"/>
            <a:chOff x="3115019" y="2093889"/>
            <a:chExt cx="1211780" cy="841202"/>
          </a:xfrm>
        </p:grpSpPr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75239217-FFCE-1145-B38A-BDE51D580893}"/>
                </a:ext>
              </a:extLst>
            </p:cNvPr>
            <p:cNvGrpSpPr/>
            <p:nvPr/>
          </p:nvGrpSpPr>
          <p:grpSpPr>
            <a:xfrm>
              <a:off x="3223020" y="2151081"/>
              <a:ext cx="1103779" cy="784010"/>
              <a:chOff x="3223020" y="2151081"/>
              <a:chExt cx="1103779" cy="784010"/>
            </a:xfrm>
          </p:grpSpPr>
          <p:cxnSp>
            <p:nvCxnSpPr>
              <p:cNvPr id="59" name="Straight Connector 58">
                <a:extLst>
                  <a:ext uri="{FF2B5EF4-FFF2-40B4-BE49-F238E27FC236}">
                    <a16:creationId xmlns:a16="http://schemas.microsoft.com/office/drawing/2014/main" id="{08B39E54-3327-5D4A-AB16-B29E300A00B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979020" y="2151081"/>
                <a:ext cx="347779" cy="78401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0E666413-2E99-4C4F-A582-6D88AD8EAE0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23020" y="2151081"/>
                <a:ext cx="756000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48A0860D-52EC-C44A-A9C5-6579D9582F84}"/>
                </a:ext>
              </a:extLst>
            </p:cNvPr>
            <p:cNvSpPr/>
            <p:nvPr/>
          </p:nvSpPr>
          <p:spPr>
            <a:xfrm>
              <a:off x="3115019" y="2093889"/>
              <a:ext cx="108000" cy="108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66" name="TextBox 65">
            <a:extLst>
              <a:ext uri="{FF2B5EF4-FFF2-40B4-BE49-F238E27FC236}">
                <a16:creationId xmlns:a16="http://schemas.microsoft.com/office/drawing/2014/main" id="{1A5A9BF0-F3DB-784C-932F-E405FF946D2E}"/>
              </a:ext>
            </a:extLst>
          </p:cNvPr>
          <p:cNvSpPr txBox="1"/>
          <p:nvPr/>
        </p:nvSpPr>
        <p:spPr>
          <a:xfrm>
            <a:off x="9305571" y="1863766"/>
            <a:ext cx="23975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Visualize what kinds of restaurants in New York city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E62BE7BB-026B-D449-B26D-2722839E7785}"/>
              </a:ext>
            </a:extLst>
          </p:cNvPr>
          <p:cNvSpPr txBox="1"/>
          <p:nvPr/>
        </p:nvSpPr>
        <p:spPr>
          <a:xfrm>
            <a:off x="9316750" y="2920649"/>
            <a:ext cx="23975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Visualize the location of filtered restaurants near the user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9B0E8D29-2C73-A346-BD99-3DDD19827922}"/>
              </a:ext>
            </a:extLst>
          </p:cNvPr>
          <p:cNvSpPr txBox="1"/>
          <p:nvPr/>
        </p:nvSpPr>
        <p:spPr>
          <a:xfrm>
            <a:off x="9305571" y="4844164"/>
            <a:ext cx="25113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Visualize how the selected restaurant matches user’s preference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1203E8BB-6A91-4540-AC8E-D5F9B1409CC2}"/>
              </a:ext>
            </a:extLst>
          </p:cNvPr>
          <p:cNvGrpSpPr/>
          <p:nvPr/>
        </p:nvGrpSpPr>
        <p:grpSpPr>
          <a:xfrm flipH="1" flipV="1">
            <a:off x="8080096" y="4327132"/>
            <a:ext cx="1211780" cy="841202"/>
            <a:chOff x="3115019" y="2093889"/>
            <a:chExt cx="1211780" cy="841202"/>
          </a:xfrm>
        </p:grpSpPr>
        <p:grpSp>
          <p:nvGrpSpPr>
            <p:cNvPr id="71" name="Group 70">
              <a:extLst>
                <a:ext uri="{FF2B5EF4-FFF2-40B4-BE49-F238E27FC236}">
                  <a16:creationId xmlns:a16="http://schemas.microsoft.com/office/drawing/2014/main" id="{33136136-7B6B-B949-857F-95C131840263}"/>
                </a:ext>
              </a:extLst>
            </p:cNvPr>
            <p:cNvGrpSpPr/>
            <p:nvPr/>
          </p:nvGrpSpPr>
          <p:grpSpPr>
            <a:xfrm>
              <a:off x="3223020" y="2151081"/>
              <a:ext cx="1103779" cy="784010"/>
              <a:chOff x="3223020" y="2151081"/>
              <a:chExt cx="1103779" cy="784010"/>
            </a:xfrm>
          </p:grpSpPr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D2FADFED-1507-8A42-8A6B-002DD708A23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979020" y="2151081"/>
                <a:ext cx="347779" cy="78401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866096DC-F261-0F45-B1BB-65336544603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223020" y="2151081"/>
                <a:ext cx="756000" cy="0"/>
              </a:xfrm>
              <a:prstGeom prst="line">
                <a:avLst/>
              </a:prstGeom>
              <a:ln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5A1569C2-3209-6B4D-BDEA-55D6E3D55112}"/>
                </a:ext>
              </a:extLst>
            </p:cNvPr>
            <p:cNvSpPr/>
            <p:nvPr/>
          </p:nvSpPr>
          <p:spPr>
            <a:xfrm>
              <a:off x="3115019" y="2093889"/>
              <a:ext cx="108000" cy="108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C6D1C72C-0E09-844C-89DA-D7D6796EDCB3}"/>
              </a:ext>
            </a:extLst>
          </p:cNvPr>
          <p:cNvGrpSpPr/>
          <p:nvPr/>
        </p:nvGrpSpPr>
        <p:grpSpPr>
          <a:xfrm flipH="1">
            <a:off x="7925407" y="4080512"/>
            <a:ext cx="1368001" cy="108000"/>
            <a:chOff x="3115019" y="3381308"/>
            <a:chExt cx="1368001" cy="10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57EB4DE1-F2D2-674C-B4EA-32DF2133DAC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223020" y="3426484"/>
              <a:ext cx="126000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F10A65FE-5891-F642-A8ED-A63B3C8A0CD3}"/>
                </a:ext>
              </a:extLst>
            </p:cNvPr>
            <p:cNvSpPr/>
            <p:nvPr/>
          </p:nvSpPr>
          <p:spPr>
            <a:xfrm>
              <a:off x="3115019" y="3381308"/>
              <a:ext cx="108000" cy="108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1495F08B-A0D9-D74F-9074-EE2706128238}"/>
              </a:ext>
            </a:extLst>
          </p:cNvPr>
          <p:cNvSpPr txBox="1"/>
          <p:nvPr/>
        </p:nvSpPr>
        <p:spPr>
          <a:xfrm>
            <a:off x="9273399" y="3929442"/>
            <a:ext cx="25113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Visualize the positive and negative reviews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D3AC2237-234F-D843-A8B2-E9F60F53109E}"/>
              </a:ext>
            </a:extLst>
          </p:cNvPr>
          <p:cNvGrpSpPr/>
          <p:nvPr/>
        </p:nvGrpSpPr>
        <p:grpSpPr>
          <a:xfrm>
            <a:off x="6107790" y="2508079"/>
            <a:ext cx="2057000" cy="2305243"/>
            <a:chOff x="4265951" y="2491599"/>
            <a:chExt cx="2057000" cy="2305243"/>
          </a:xfrm>
        </p:grpSpPr>
        <p:sp>
          <p:nvSpPr>
            <p:cNvPr id="49" name="Hexagon 48">
              <a:extLst>
                <a:ext uri="{FF2B5EF4-FFF2-40B4-BE49-F238E27FC236}">
                  <a16:creationId xmlns:a16="http://schemas.microsoft.com/office/drawing/2014/main" id="{110233D0-174A-B842-89DE-B78E8B0D8079}"/>
                </a:ext>
              </a:extLst>
            </p:cNvPr>
            <p:cNvSpPr/>
            <p:nvPr/>
          </p:nvSpPr>
          <p:spPr>
            <a:xfrm rot="16200000">
              <a:off x="4133195" y="2685203"/>
              <a:ext cx="2305243" cy="1918035"/>
            </a:xfrm>
            <a:prstGeom prst="hexagon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13255BFC-0387-B34D-931A-3B32224EF22B}"/>
                </a:ext>
              </a:extLst>
            </p:cNvPr>
            <p:cNvSpPr txBox="1"/>
            <p:nvPr/>
          </p:nvSpPr>
          <p:spPr>
            <a:xfrm>
              <a:off x="4889511" y="2978600"/>
              <a:ext cx="7809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User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165AC888-1240-2844-9580-BBED37D6EA27}"/>
                </a:ext>
              </a:extLst>
            </p:cNvPr>
            <p:cNvCxnSpPr/>
            <p:nvPr/>
          </p:nvCxnSpPr>
          <p:spPr>
            <a:xfrm>
              <a:off x="4614003" y="3485317"/>
              <a:ext cx="13320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8A30B7D-EF8C-404A-AB38-2AF1C78C59A6}"/>
                </a:ext>
              </a:extLst>
            </p:cNvPr>
            <p:cNvSpPr txBox="1"/>
            <p:nvPr/>
          </p:nvSpPr>
          <p:spPr>
            <a:xfrm>
              <a:off x="4265951" y="3557851"/>
              <a:ext cx="2057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Search the restaurants as user-oriented criteria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11400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8A3939F6-D2B0-C04A-AE82-8DD83B2077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359" y="513631"/>
            <a:ext cx="11223356" cy="695237"/>
          </a:xfrm>
        </p:spPr>
        <p:txBody>
          <a:bodyPr>
            <a:normAutofit/>
          </a:bodyPr>
          <a:lstStyle/>
          <a:p>
            <a:r>
              <a:rPr lang="en-US" sz="4000" b="1" i="0" dirty="0">
                <a:latin typeface="Calibri" panose="020F0502020204030204" pitchFamily="34" charset="0"/>
                <a:cs typeface="Calibri" panose="020F0502020204030204" pitchFamily="34" charset="0"/>
              </a:rPr>
              <a:t>Design Requirements 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A184EEF-FC1D-764E-94F1-1FB994061112}"/>
              </a:ext>
            </a:extLst>
          </p:cNvPr>
          <p:cNvGrpSpPr/>
          <p:nvPr/>
        </p:nvGrpSpPr>
        <p:grpSpPr>
          <a:xfrm>
            <a:off x="2539442" y="1208868"/>
            <a:ext cx="7193189" cy="4623067"/>
            <a:chOff x="2551902" y="1194381"/>
            <a:chExt cx="7193189" cy="4623067"/>
          </a:xfrm>
        </p:grpSpPr>
        <p:sp>
          <p:nvSpPr>
            <p:cNvPr id="21" name="Hexagon 20">
              <a:extLst>
                <a:ext uri="{FF2B5EF4-FFF2-40B4-BE49-F238E27FC236}">
                  <a16:creationId xmlns:a16="http://schemas.microsoft.com/office/drawing/2014/main" id="{A9016F2B-0DA0-EE40-9378-9370544B7C86}"/>
                </a:ext>
              </a:extLst>
            </p:cNvPr>
            <p:cNvSpPr/>
            <p:nvPr/>
          </p:nvSpPr>
          <p:spPr>
            <a:xfrm>
              <a:off x="2551902" y="3123028"/>
              <a:ext cx="2034166" cy="1758461"/>
            </a:xfrm>
            <a:prstGeom prst="hexagon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" name="Hexagon 21">
              <a:extLst>
                <a:ext uri="{FF2B5EF4-FFF2-40B4-BE49-F238E27FC236}">
                  <a16:creationId xmlns:a16="http://schemas.microsoft.com/office/drawing/2014/main" id="{A24B8636-55E2-A748-A223-4DAFAEFAE036}"/>
                </a:ext>
              </a:extLst>
            </p:cNvPr>
            <p:cNvSpPr/>
            <p:nvPr/>
          </p:nvSpPr>
          <p:spPr>
            <a:xfrm>
              <a:off x="4279883" y="2187069"/>
              <a:ext cx="2034166" cy="1758461"/>
            </a:xfrm>
            <a:prstGeom prst="hexagon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" name="Hexagon 22">
              <a:extLst>
                <a:ext uri="{FF2B5EF4-FFF2-40B4-BE49-F238E27FC236}">
                  <a16:creationId xmlns:a16="http://schemas.microsoft.com/office/drawing/2014/main" id="{AB1D0F1A-7E30-DE47-AF29-CE8202AAF170}"/>
                </a:ext>
              </a:extLst>
            </p:cNvPr>
            <p:cNvSpPr/>
            <p:nvPr/>
          </p:nvSpPr>
          <p:spPr>
            <a:xfrm>
              <a:off x="4279883" y="4058987"/>
              <a:ext cx="2034166" cy="1758461"/>
            </a:xfrm>
            <a:prstGeom prst="hexagon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" name="Hexagon 23">
              <a:extLst>
                <a:ext uri="{FF2B5EF4-FFF2-40B4-BE49-F238E27FC236}">
                  <a16:creationId xmlns:a16="http://schemas.microsoft.com/office/drawing/2014/main" id="{780EBC39-F3C1-7A46-A433-2C0EF934E654}"/>
                </a:ext>
              </a:extLst>
            </p:cNvPr>
            <p:cNvSpPr/>
            <p:nvPr/>
          </p:nvSpPr>
          <p:spPr>
            <a:xfrm>
              <a:off x="5982944" y="1194381"/>
              <a:ext cx="2034166" cy="1758461"/>
            </a:xfrm>
            <a:prstGeom prst="hexagon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" name="Hexagon 24">
              <a:extLst>
                <a:ext uri="{FF2B5EF4-FFF2-40B4-BE49-F238E27FC236}">
                  <a16:creationId xmlns:a16="http://schemas.microsoft.com/office/drawing/2014/main" id="{9C60367F-03E9-454B-8EEF-2E045FE42271}"/>
                </a:ext>
              </a:extLst>
            </p:cNvPr>
            <p:cNvSpPr/>
            <p:nvPr/>
          </p:nvSpPr>
          <p:spPr>
            <a:xfrm>
              <a:off x="5982944" y="3123028"/>
              <a:ext cx="2034166" cy="1758461"/>
            </a:xfrm>
            <a:prstGeom prst="hexagon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" name="Hexagon 25">
              <a:extLst>
                <a:ext uri="{FF2B5EF4-FFF2-40B4-BE49-F238E27FC236}">
                  <a16:creationId xmlns:a16="http://schemas.microsoft.com/office/drawing/2014/main" id="{11194B4E-1896-D14F-BF99-6FC25C26D8F3}"/>
                </a:ext>
              </a:extLst>
            </p:cNvPr>
            <p:cNvSpPr/>
            <p:nvPr/>
          </p:nvSpPr>
          <p:spPr>
            <a:xfrm>
              <a:off x="7710925" y="4058987"/>
              <a:ext cx="2034166" cy="1758461"/>
            </a:xfrm>
            <a:prstGeom prst="hexag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AD233E1-AA23-E041-B9BC-2DF80849D5CD}"/>
                </a:ext>
              </a:extLst>
            </p:cNvPr>
            <p:cNvSpPr txBox="1"/>
            <p:nvPr/>
          </p:nvSpPr>
          <p:spPr>
            <a:xfrm>
              <a:off x="2835611" y="3711728"/>
              <a:ext cx="14667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Heatmap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588BA4EA-15B3-4C44-AC93-D33BCF86365B}"/>
                </a:ext>
              </a:extLst>
            </p:cNvPr>
            <p:cNvSpPr txBox="1"/>
            <p:nvPr/>
          </p:nvSpPr>
          <p:spPr>
            <a:xfrm>
              <a:off x="4674887" y="2575368"/>
              <a:ext cx="1326453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Horizon </a:t>
              </a:r>
            </a:p>
            <a:p>
              <a:pPr algn="ctr"/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Graph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CDC2B21-ECD9-D34F-8778-70F8CA98D7DC}"/>
                </a:ext>
              </a:extLst>
            </p:cNvPr>
            <p:cNvSpPr txBox="1"/>
            <p:nvPr/>
          </p:nvSpPr>
          <p:spPr>
            <a:xfrm>
              <a:off x="6484877" y="1611133"/>
              <a:ext cx="979755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Word</a:t>
              </a:r>
            </a:p>
            <a:p>
              <a:pPr algn="ctr"/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Cloud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4B5539C-B833-7949-A858-78CC8E9ABC2B}"/>
                </a:ext>
              </a:extLst>
            </p:cNvPr>
            <p:cNvSpPr txBox="1"/>
            <p:nvPr/>
          </p:nvSpPr>
          <p:spPr>
            <a:xfrm>
              <a:off x="4367865" y="4475042"/>
              <a:ext cx="185820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Parallel</a:t>
              </a:r>
            </a:p>
            <a:p>
              <a:pPr algn="ctr"/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Coordinates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BC43B96-91F5-9E48-9D79-E84F5E3BF50D}"/>
                </a:ext>
              </a:extLst>
            </p:cNvPr>
            <p:cNvSpPr txBox="1"/>
            <p:nvPr/>
          </p:nvSpPr>
          <p:spPr>
            <a:xfrm>
              <a:off x="6564866" y="3711728"/>
              <a:ext cx="81977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Map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01ADC7EA-FF1B-2340-98BD-72B35B8B4938}"/>
                </a:ext>
              </a:extLst>
            </p:cNvPr>
            <p:cNvSpPr txBox="1"/>
            <p:nvPr/>
          </p:nvSpPr>
          <p:spPr>
            <a:xfrm>
              <a:off x="7939747" y="4475042"/>
              <a:ext cx="1576522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River</a:t>
              </a:r>
            </a:p>
            <a:p>
              <a:pPr algn="ctr"/>
              <a:r>
                <a:rPr lang="en-US" sz="2800" spc="-7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Metaphor</a:t>
              </a:r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FBAF1C1-796B-0D45-87CB-A1D274E6988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66565" y="2001594"/>
              <a:ext cx="1727981" cy="16694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31134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60ADA-2BC1-884A-A62A-83C454241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359" y="513631"/>
            <a:ext cx="11223356" cy="695237"/>
          </a:xfrm>
        </p:spPr>
        <p:txBody>
          <a:bodyPr>
            <a:normAutofit/>
          </a:bodyPr>
          <a:lstStyle/>
          <a:p>
            <a:r>
              <a:rPr lang="en-US" sz="4000" b="1" i="0" dirty="0">
                <a:latin typeface="Calibri" panose="020F0502020204030204" pitchFamily="34" charset="0"/>
                <a:cs typeface="Calibri" panose="020F0502020204030204" pitchFamily="34" charset="0"/>
              </a:rPr>
              <a:t>[Part 1] Business - Heatmap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36687ABB-556C-B846-A8BC-E7EBF1AC1161}"/>
              </a:ext>
            </a:extLst>
          </p:cNvPr>
          <p:cNvSpPr txBox="1">
            <a:spLocks/>
          </p:cNvSpPr>
          <p:nvPr/>
        </p:nvSpPr>
        <p:spPr>
          <a:xfrm>
            <a:off x="524359" y="965981"/>
            <a:ext cx="11223356" cy="5604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i="1" kern="1200" cap="none" spc="-7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2000" i="0" spc="0" dirty="0">
                <a:latin typeface="Calibri" panose="020F0502020204030204" pitchFamily="34" charset="0"/>
                <a:cs typeface="Calibri" panose="020F0502020204030204" pitchFamily="34" charset="0"/>
              </a:rPr>
              <a:t>Analyze the relationship between the dates and the crowdedness</a:t>
            </a:r>
          </a:p>
        </p:txBody>
      </p:sp>
      <p:pic>
        <p:nvPicPr>
          <p:cNvPr id="62" name="图片 7">
            <a:extLst>
              <a:ext uri="{FF2B5EF4-FFF2-40B4-BE49-F238E27FC236}">
                <a16:creationId xmlns:a16="http://schemas.microsoft.com/office/drawing/2014/main" id="{D4D1AEB3-6D4D-7246-96F6-3BEFB90AB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2867" y="1943636"/>
            <a:ext cx="3707698" cy="3948383"/>
          </a:xfrm>
          <a:prstGeom prst="rect">
            <a:avLst/>
          </a:prstGeom>
          <a:noFill/>
          <a:ln w="34925">
            <a:solidFill>
              <a:schemeClr val="accent5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3" name="文本框 8">
            <a:extLst>
              <a:ext uri="{FF2B5EF4-FFF2-40B4-BE49-F238E27FC236}">
                <a16:creationId xmlns:a16="http://schemas.microsoft.com/office/drawing/2014/main" id="{0D57370D-ECEA-3949-88BA-877E6B7EC6E4}"/>
              </a:ext>
            </a:extLst>
          </p:cNvPr>
          <p:cNvSpPr txBox="1"/>
          <p:nvPr/>
        </p:nvSpPr>
        <p:spPr>
          <a:xfrm>
            <a:off x="6440558" y="2471782"/>
            <a:ext cx="5205758" cy="2860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Involves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12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months,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365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days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business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check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in</a:t>
            </a: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20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The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color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of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each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square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ranges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from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red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to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blue,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which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represents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the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numbers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of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check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in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of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that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day.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Red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represents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less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than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average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check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in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of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that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month,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blue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represents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more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than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average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check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in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of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that</a:t>
            </a:r>
            <a:r>
              <a:rPr kumimoji="1" lang="zh-CN" altLang="en-US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 </a:t>
            </a:r>
            <a:r>
              <a:rPr kumimoji="1" lang="en-US" altLang="zh-CN" sz="200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Calibri" panose="020F0502020204030204" pitchFamily="34" charset="0"/>
              </a:rPr>
              <a:t>month.</a:t>
            </a:r>
            <a:endParaRPr kumimoji="1" lang="zh-CN" altLang="en-US" sz="200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Calibri" panose="020F0502020204030204" pitchFamily="34" charset="0"/>
            </a:endParaRPr>
          </a:p>
        </p:txBody>
      </p:sp>
      <p:sp>
        <p:nvSpPr>
          <p:cNvPr id="13" name="Chevron 12">
            <a:extLst>
              <a:ext uri="{FF2B5EF4-FFF2-40B4-BE49-F238E27FC236}">
                <a16:creationId xmlns:a16="http://schemas.microsoft.com/office/drawing/2014/main" id="{93EB7037-A0EE-2947-BEF9-ACEFE5A42CA6}"/>
              </a:ext>
            </a:extLst>
          </p:cNvPr>
          <p:cNvSpPr/>
          <p:nvPr/>
        </p:nvSpPr>
        <p:spPr>
          <a:xfrm>
            <a:off x="5688814" y="3146260"/>
            <a:ext cx="447223" cy="1511828"/>
          </a:xfrm>
          <a:prstGeom prst="chevron">
            <a:avLst>
              <a:gd name="adj" fmla="val 66502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87744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60ADA-2BC1-884A-A62A-83C454241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359" y="513631"/>
            <a:ext cx="11223356" cy="695237"/>
          </a:xfrm>
        </p:spPr>
        <p:txBody>
          <a:bodyPr>
            <a:normAutofit/>
          </a:bodyPr>
          <a:lstStyle/>
          <a:p>
            <a:r>
              <a:rPr lang="en-US" sz="4000" b="1" i="0" dirty="0">
                <a:latin typeface="Calibri" panose="020F0502020204030204" pitchFamily="34" charset="0"/>
                <a:cs typeface="Calibri" panose="020F0502020204030204" pitchFamily="34" charset="0"/>
              </a:rPr>
              <a:t>[Part 1] Business – Horizon Graph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36687ABB-556C-B846-A8BC-E7EBF1AC1161}"/>
              </a:ext>
            </a:extLst>
          </p:cNvPr>
          <p:cNvSpPr txBox="1">
            <a:spLocks/>
          </p:cNvSpPr>
          <p:nvPr/>
        </p:nvSpPr>
        <p:spPr>
          <a:xfrm>
            <a:off x="524359" y="965981"/>
            <a:ext cx="11223356" cy="591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i="1" kern="1200" cap="none" spc="-7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z="2000" i="0" dirty="0">
                <a:latin typeface="Calibri" panose="020F0502020204030204" pitchFamily="34" charset="0"/>
                <a:cs typeface="Calibri" panose="020F0502020204030204" pitchFamily="34" charset="0"/>
              </a:rPr>
              <a:t>Visualize the customers’ rating pattern </a:t>
            </a:r>
          </a:p>
        </p:txBody>
      </p:sp>
      <p:sp>
        <p:nvSpPr>
          <p:cNvPr id="63" name="文本框 8">
            <a:extLst>
              <a:ext uri="{FF2B5EF4-FFF2-40B4-BE49-F238E27FC236}">
                <a16:creationId xmlns:a16="http://schemas.microsoft.com/office/drawing/2014/main" id="{0D57370D-ECEA-3949-88BA-877E6B7EC6E4}"/>
              </a:ext>
            </a:extLst>
          </p:cNvPr>
          <p:cNvSpPr txBox="1"/>
          <p:nvPr/>
        </p:nvSpPr>
        <p:spPr>
          <a:xfrm>
            <a:off x="6537776" y="2071673"/>
            <a:ext cx="5007677" cy="3661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Involves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12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months,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365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days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business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stars</a:t>
            </a:r>
          </a:p>
          <a:p>
            <a:pPr lvl="0">
              <a:lnSpc>
                <a:spcPct val="130000"/>
              </a:lnSpc>
              <a:defRPr/>
            </a:pPr>
            <a:endParaRPr kumimoji="1" lang="en-US" altLang="zh-CN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30000"/>
              </a:lnSpc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color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ranges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from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blue,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represents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average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scores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that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day,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according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all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given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that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day.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1" lang="en-US" altLang="zh-CN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lnSpc>
                <a:spcPct val="130000"/>
              </a:lnSpc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Red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represents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negative,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blue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represents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positive.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x-axis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represents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whole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years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length,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which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each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part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represents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day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year.</a:t>
            </a:r>
            <a:endParaRPr kumimoji="1" lang="zh-CN" altLang="en-US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7" name="图片 2">
            <a:extLst>
              <a:ext uri="{FF2B5EF4-FFF2-40B4-BE49-F238E27FC236}">
                <a16:creationId xmlns:a16="http://schemas.microsoft.com/office/drawing/2014/main" id="{AF6A22C5-450B-F34A-A083-01C2733E72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2069" b="6362"/>
          <a:stretch/>
        </p:blipFill>
        <p:spPr>
          <a:xfrm>
            <a:off x="818988" y="3146260"/>
            <a:ext cx="4468087" cy="1405198"/>
          </a:xfrm>
          <a:prstGeom prst="rect">
            <a:avLst/>
          </a:prstGeom>
          <a:ln w="34925">
            <a:solidFill>
              <a:schemeClr val="accent5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Chevron 8">
            <a:extLst>
              <a:ext uri="{FF2B5EF4-FFF2-40B4-BE49-F238E27FC236}">
                <a16:creationId xmlns:a16="http://schemas.microsoft.com/office/drawing/2014/main" id="{9974D2DA-2732-1246-A229-C1CCAC376D44}"/>
              </a:ext>
            </a:extLst>
          </p:cNvPr>
          <p:cNvSpPr/>
          <p:nvPr/>
        </p:nvSpPr>
        <p:spPr>
          <a:xfrm>
            <a:off x="5688814" y="3146260"/>
            <a:ext cx="447223" cy="1511828"/>
          </a:xfrm>
          <a:prstGeom prst="chevron">
            <a:avLst>
              <a:gd name="adj" fmla="val 66502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2764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60ADA-2BC1-884A-A62A-83C454241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359" y="513631"/>
            <a:ext cx="11223356" cy="695237"/>
          </a:xfrm>
        </p:spPr>
        <p:txBody>
          <a:bodyPr>
            <a:normAutofit/>
          </a:bodyPr>
          <a:lstStyle/>
          <a:p>
            <a:r>
              <a:rPr lang="en-US" sz="4000" b="1" i="0" dirty="0">
                <a:latin typeface="Calibri" panose="020F0502020204030204" pitchFamily="34" charset="0"/>
                <a:cs typeface="Calibri" panose="020F0502020204030204" pitchFamily="34" charset="0"/>
              </a:rPr>
              <a:t>[Part 1] Business – River Metaphor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36687ABB-556C-B846-A8BC-E7EBF1AC1161}"/>
              </a:ext>
            </a:extLst>
          </p:cNvPr>
          <p:cNvSpPr txBox="1">
            <a:spLocks/>
          </p:cNvSpPr>
          <p:nvPr/>
        </p:nvSpPr>
        <p:spPr>
          <a:xfrm>
            <a:off x="524359" y="965981"/>
            <a:ext cx="11223356" cy="5913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i="1" kern="1200" cap="none" spc="-7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lvl="0">
              <a:lnSpc>
                <a:spcPct val="100000"/>
              </a:lnSpc>
              <a:spcBef>
                <a:spcPts val="0"/>
              </a:spcBef>
            </a:pPr>
            <a:r>
              <a:rPr lang="en-US" sz="2000" i="0" spc="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Analyze the relationship between the customers’ rating and the review comments</a:t>
            </a:r>
          </a:p>
        </p:txBody>
      </p:sp>
      <p:sp>
        <p:nvSpPr>
          <p:cNvPr id="63" name="文本框 8">
            <a:extLst>
              <a:ext uri="{FF2B5EF4-FFF2-40B4-BE49-F238E27FC236}">
                <a16:creationId xmlns:a16="http://schemas.microsoft.com/office/drawing/2014/main" id="{0D57370D-ECEA-3949-88BA-877E6B7EC6E4}"/>
              </a:ext>
            </a:extLst>
          </p:cNvPr>
          <p:cNvSpPr txBox="1"/>
          <p:nvPr/>
        </p:nvSpPr>
        <p:spPr>
          <a:xfrm>
            <a:off x="7386637" y="2853127"/>
            <a:ext cx="382587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y-axis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represents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number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of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review,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x-axis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represents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whole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years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length.</a:t>
            </a:r>
          </a:p>
          <a:p>
            <a:pPr lvl="0">
              <a:defRPr/>
            </a:pPr>
            <a:endParaRPr kumimoji="1" lang="en-US" altLang="zh-CN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lvl="0"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Each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color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represents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one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star,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with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word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cloud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it.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</p:txBody>
      </p:sp>
      <p:sp>
        <p:nvSpPr>
          <p:cNvPr id="9" name="Chevron 8">
            <a:extLst>
              <a:ext uri="{FF2B5EF4-FFF2-40B4-BE49-F238E27FC236}">
                <a16:creationId xmlns:a16="http://schemas.microsoft.com/office/drawing/2014/main" id="{9974D2DA-2732-1246-A229-C1CCAC376D44}"/>
              </a:ext>
            </a:extLst>
          </p:cNvPr>
          <p:cNvSpPr/>
          <p:nvPr/>
        </p:nvSpPr>
        <p:spPr>
          <a:xfrm>
            <a:off x="6674662" y="3146260"/>
            <a:ext cx="447223" cy="1511828"/>
          </a:xfrm>
          <a:prstGeom prst="chevron">
            <a:avLst>
              <a:gd name="adj" fmla="val 66502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图片 3">
            <a:extLst>
              <a:ext uri="{FF2B5EF4-FFF2-40B4-BE49-F238E27FC236}">
                <a16:creationId xmlns:a16="http://schemas.microsoft.com/office/drawing/2014/main" id="{EB87F1E5-DB7D-9D46-9CEF-19C5C6CBD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359" y="2537283"/>
            <a:ext cx="5726934" cy="2570679"/>
          </a:xfrm>
          <a:prstGeom prst="rect">
            <a:avLst/>
          </a:prstGeom>
          <a:ln w="34925">
            <a:solidFill>
              <a:schemeClr val="accent5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960834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60ADA-2BC1-884A-A62A-83C454241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359" y="513631"/>
            <a:ext cx="11223356" cy="695237"/>
          </a:xfrm>
        </p:spPr>
        <p:txBody>
          <a:bodyPr>
            <a:normAutofit/>
          </a:bodyPr>
          <a:lstStyle/>
          <a:p>
            <a:r>
              <a:rPr lang="en-US" sz="4000" b="1" i="0" dirty="0">
                <a:latin typeface="Calibri" panose="020F0502020204030204" pitchFamily="34" charset="0"/>
                <a:cs typeface="Calibri" panose="020F0502020204030204" pitchFamily="34" charset="0"/>
              </a:rPr>
              <a:t>[Part 2] User – Map &amp; Parallel Coordinates</a:t>
            </a:r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36687ABB-556C-B846-A8BC-E7EBF1AC1161}"/>
              </a:ext>
            </a:extLst>
          </p:cNvPr>
          <p:cNvSpPr txBox="1">
            <a:spLocks/>
          </p:cNvSpPr>
          <p:nvPr/>
        </p:nvSpPr>
        <p:spPr>
          <a:xfrm>
            <a:off x="524359" y="965981"/>
            <a:ext cx="11223356" cy="905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i="1" kern="1200" cap="none" spc="-7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>
              <a:lnSpc>
                <a:spcPts val="1800"/>
              </a:lnSpc>
              <a:spcBef>
                <a:spcPts val="0"/>
              </a:spcBef>
            </a:pPr>
            <a:r>
              <a:rPr lang="en-US" sz="2000" i="0" dirty="0">
                <a:latin typeface="Calibri" panose="020F0502020204030204" pitchFamily="34" charset="0"/>
                <a:cs typeface="Calibri" panose="020F0502020204030204" pitchFamily="34" charset="0"/>
              </a:rPr>
              <a:t>Visualize what kinds of restaurants in New York city</a:t>
            </a:r>
          </a:p>
          <a:p>
            <a:pPr>
              <a:lnSpc>
                <a:spcPts val="1800"/>
              </a:lnSpc>
              <a:spcBef>
                <a:spcPts val="0"/>
              </a:spcBef>
            </a:pPr>
            <a:r>
              <a:rPr lang="en-US" sz="2000" i="0" dirty="0">
                <a:latin typeface="Calibri" panose="020F0502020204030204" pitchFamily="34" charset="0"/>
                <a:cs typeface="Calibri" panose="020F0502020204030204" pitchFamily="34" charset="0"/>
              </a:rPr>
              <a:t>Visualize the location of filtered restaurants near the user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EA7559-4303-5247-A091-1D5CBE65F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9488" y="2054204"/>
            <a:ext cx="5087341" cy="2184112"/>
          </a:xfrm>
          <a:prstGeom prst="rect">
            <a:avLst/>
          </a:prstGeom>
          <a:ln w="34925">
            <a:solidFill>
              <a:schemeClr val="accent5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14B5D6B-A45B-5B4E-BFA7-E4E7D6BDA5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8907" y="4420857"/>
            <a:ext cx="4328502" cy="1904484"/>
          </a:xfrm>
          <a:prstGeom prst="rect">
            <a:avLst/>
          </a:prstGeom>
          <a:ln w="34925">
            <a:solidFill>
              <a:schemeClr val="accent5">
                <a:lumMod val="7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文本框 8">
            <a:extLst>
              <a:ext uri="{FF2B5EF4-FFF2-40B4-BE49-F238E27FC236}">
                <a16:creationId xmlns:a16="http://schemas.microsoft.com/office/drawing/2014/main" id="{34FEBC13-363F-624B-AB4D-92404AE93465}"/>
              </a:ext>
            </a:extLst>
          </p:cNvPr>
          <p:cNvSpPr txBox="1"/>
          <p:nvPr/>
        </p:nvSpPr>
        <p:spPr>
          <a:xfrm>
            <a:off x="7372557" y="2324013"/>
            <a:ext cx="4325938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[First window]</a:t>
            </a:r>
          </a:p>
          <a:p>
            <a:pPr lvl="0">
              <a:defRPr/>
            </a:pPr>
            <a:endParaRPr kumimoji="1" lang="en-US" altLang="zh-CN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Show all the restaurants around user     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Parallel coordinates: to show  basic information of restaurants</a:t>
            </a:r>
            <a:r>
              <a:rPr kumimoji="1" lang="zh-CN" altLang="en-US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：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Number of review; stars; category ; keywords; distance; price</a:t>
            </a:r>
          </a:p>
          <a:p>
            <a:pPr marL="342900" lvl="0" indent="-342900">
              <a:buFont typeface="Arial" panose="020B0604020202020204" pitchFamily="34" charset="0"/>
              <a:buChar char="•"/>
              <a:defRPr/>
            </a:pPr>
            <a:r>
              <a:rPr kumimoji="1" lang="en-US" altLang="zh-CN" sz="20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Map: to show the location after filter</a:t>
            </a:r>
          </a:p>
          <a:p>
            <a:pPr lvl="0">
              <a:defRPr/>
            </a:pPr>
            <a:endParaRPr kumimoji="1" lang="en-US" altLang="zh-CN" sz="20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4" name="Chevron 13">
            <a:extLst>
              <a:ext uri="{FF2B5EF4-FFF2-40B4-BE49-F238E27FC236}">
                <a16:creationId xmlns:a16="http://schemas.microsoft.com/office/drawing/2014/main" id="{70B84BF7-7BD7-0F4A-B939-5D73B9C29152}"/>
              </a:ext>
            </a:extLst>
          </p:cNvPr>
          <p:cNvSpPr/>
          <p:nvPr/>
        </p:nvSpPr>
        <p:spPr>
          <a:xfrm>
            <a:off x="6674662" y="3146260"/>
            <a:ext cx="447223" cy="1511828"/>
          </a:xfrm>
          <a:prstGeom prst="chevron">
            <a:avLst>
              <a:gd name="adj" fmla="val 66502"/>
            </a:avLst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425537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">
      <a:dk1>
        <a:srgbClr val="000000"/>
      </a:dk1>
      <a:lt1>
        <a:srgbClr val="FFFFFF"/>
      </a:lt1>
      <a:dk2>
        <a:srgbClr val="223A3D"/>
      </a:dk2>
      <a:lt2>
        <a:srgbClr val="E3E8E2"/>
      </a:lt2>
      <a:accent1>
        <a:srgbClr val="A84DC3"/>
      </a:accent1>
      <a:accent2>
        <a:srgbClr val="7854BB"/>
      </a:accent2>
      <a:accent3>
        <a:srgbClr val="565DC6"/>
      </a:accent3>
      <a:accent4>
        <a:srgbClr val="3B74B1"/>
      </a:accent4>
      <a:accent5>
        <a:srgbClr val="4AB0BB"/>
      </a:accent5>
      <a:accent6>
        <a:srgbClr val="3BB18C"/>
      </a:accent6>
      <a:hlink>
        <a:srgbClr val="398CAB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569</Words>
  <Application>Microsoft Macintosh PowerPoint</Application>
  <PresentationFormat>Widescreen</PresentationFormat>
  <Paragraphs>87</Paragraphs>
  <Slides>11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Garamond</vt:lpstr>
      <vt:lpstr>Goudy Old Style</vt:lpstr>
      <vt:lpstr>SavonVTI</vt:lpstr>
      <vt:lpstr>Office Theme</vt:lpstr>
      <vt:lpstr>Meaningful Yelp Data for Business Units &amp; Users</vt:lpstr>
      <vt:lpstr>PowerPoint Presentation</vt:lpstr>
      <vt:lpstr>Data Structure Overview</vt:lpstr>
      <vt:lpstr>Design Requirements </vt:lpstr>
      <vt:lpstr>Design Requirements </vt:lpstr>
      <vt:lpstr>[Part 1] Business - Heatmap</vt:lpstr>
      <vt:lpstr>[Part 1] Business – Horizon Graph</vt:lpstr>
      <vt:lpstr>[Part 1] Business – River Metaphor</vt:lpstr>
      <vt:lpstr>[Part 2] User – Map &amp; Parallel Coordinates</vt:lpstr>
      <vt:lpstr>[Part 2] User – Word Cloud &amp; Star Glyph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Meaningful Yelp Data for Business Units &amp; Users</dc:title>
  <dc:creator>SHIN Yumi</dc:creator>
  <cp:lastModifiedBy>Kevin Li</cp:lastModifiedBy>
  <cp:revision>64</cp:revision>
  <dcterms:created xsi:type="dcterms:W3CDTF">2019-10-30T15:57:26Z</dcterms:created>
  <dcterms:modified xsi:type="dcterms:W3CDTF">2019-12-08T16:45:02Z</dcterms:modified>
</cp:coreProperties>
</file>